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596" r:id="rId1"/>
  </p:sldMasterIdLst>
  <p:notesMasterIdLst>
    <p:notesMasterId r:id="rId44"/>
  </p:notesMasterIdLst>
  <p:sldIdLst>
    <p:sldId id="336" r:id="rId2"/>
    <p:sldId id="258" r:id="rId3"/>
    <p:sldId id="260" r:id="rId4"/>
    <p:sldId id="261" r:id="rId5"/>
    <p:sldId id="279" r:id="rId6"/>
    <p:sldId id="285" r:id="rId7"/>
    <p:sldId id="262" r:id="rId8"/>
    <p:sldId id="263" r:id="rId9"/>
    <p:sldId id="264" r:id="rId10"/>
    <p:sldId id="282" r:id="rId11"/>
    <p:sldId id="265" r:id="rId12"/>
    <p:sldId id="266" r:id="rId13"/>
    <p:sldId id="324" r:id="rId14"/>
    <p:sldId id="325" r:id="rId15"/>
    <p:sldId id="326" r:id="rId16"/>
    <p:sldId id="276" r:id="rId17"/>
    <p:sldId id="295" r:id="rId18"/>
    <p:sldId id="277" r:id="rId19"/>
    <p:sldId id="334" r:id="rId20"/>
    <p:sldId id="296" r:id="rId21"/>
    <p:sldId id="303" r:id="rId22"/>
    <p:sldId id="298" r:id="rId23"/>
    <p:sldId id="340" r:id="rId24"/>
    <p:sldId id="297" r:id="rId25"/>
    <p:sldId id="339" r:id="rId26"/>
    <p:sldId id="299" r:id="rId27"/>
    <p:sldId id="307" r:id="rId28"/>
    <p:sldId id="293" r:id="rId29"/>
    <p:sldId id="267" r:id="rId30"/>
    <p:sldId id="332" r:id="rId31"/>
    <p:sldId id="333" r:id="rId32"/>
    <p:sldId id="309" r:id="rId33"/>
    <p:sldId id="294" r:id="rId34"/>
    <p:sldId id="272" r:id="rId35"/>
    <p:sldId id="310" r:id="rId36"/>
    <p:sldId id="329" r:id="rId37"/>
    <p:sldId id="330" r:id="rId38"/>
    <p:sldId id="331" r:id="rId39"/>
    <p:sldId id="335" r:id="rId40"/>
    <p:sldId id="341" r:id="rId41"/>
    <p:sldId id="344" r:id="rId42"/>
    <p:sldId id="317"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Traditional Arabic" panose="02020603050405020304" pitchFamily="18" charset="-78"/>
      <p:regular r:id="rId49"/>
      <p:bold r:id="rId50"/>
    </p:embeddedFont>
    <p:embeddedFont>
      <p:font typeface="Estrangelo Edessa" panose="03080600000000000000" pitchFamily="66" charset="0"/>
      <p:regular r:id="rId51"/>
    </p:embeddedFont>
    <p:embeddedFont>
      <p:font typeface="2 Zar" panose="00000400000000000000" pitchFamily="2" charset="-78"/>
      <p:regular r:id="rId52"/>
      <p:bold r:id="rId53"/>
    </p:embeddedFont>
    <p:embeddedFont>
      <p:font typeface="B Mitra" panose="00000400000000000000" pitchFamily="2" charset="-78"/>
      <p:regular r:id="rId54"/>
      <p:bold r:id="rId55"/>
    </p:embeddedFont>
    <p:embeddedFont>
      <p:font typeface="B Titr" panose="00000700000000000000" pitchFamily="2" charset="-78"/>
      <p:bold r:id="rId56"/>
    </p:embeddedFont>
    <p:embeddedFont>
      <p:font typeface="2 Titr" panose="00000700000000000000" pitchFamily="2" charset="-78"/>
      <p:bold r:id="rId57"/>
    </p:embeddedFont>
    <p:embeddedFont>
      <p:font typeface="Wingdings 2" panose="05020102010507070707" pitchFamily="18" charset="2"/>
      <p:regular r:id="rId58"/>
    </p:embeddedFont>
    <p:embeddedFont>
      <p:font typeface="Century Schoolbook" panose="02040604050505020304" pitchFamily="18" charset="0"/>
      <p:regular r:id="rId59"/>
      <p:bold r:id="rId60"/>
      <p:italic r:id="rId61"/>
      <p:boldItalic r:id="rId62"/>
    </p:embeddedFont>
    <p:embeddedFont>
      <p:font typeface="2 Nazanin" panose="00000400000000000000" pitchFamily="2" charset="-78"/>
      <p:regular r:id="rId63"/>
      <p:bold r:id="rId64"/>
    </p:embeddedFont>
    <p:embeddedFont>
      <p:font typeface="2 Mitra" panose="00000400000000000000" pitchFamily="2" charset="-78"/>
      <p:regular r:id="rId65"/>
      <p:bold r:id="rId66"/>
    </p:embeddedFont>
    <p:embeddedFont>
      <p:font typeface="B Zar" panose="00000400000000000000" pitchFamily="2" charset="-78"/>
      <p:regular r:id="rId67"/>
      <p:bold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4660"/>
  </p:normalViewPr>
  <p:slideViewPr>
    <p:cSldViewPr>
      <p:cViewPr>
        <p:scale>
          <a:sx n="76" d="100"/>
          <a:sy n="76" d="100"/>
        </p:scale>
        <p:origin x="-133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365DA-01BD-451F-A169-4AC519A45633}" type="datetimeFigureOut">
              <a:rPr lang="en-US" smtClean="0"/>
              <a:pPr/>
              <a:t>11/9/2020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67A37-E3EA-4196-BA14-B26F44E1559E}" type="slidenum">
              <a:rPr lang="en-US" smtClean="0"/>
              <a:pPr/>
              <a:t>‹#›</a:t>
            </a:fld>
            <a:endParaRPr lang="en-US"/>
          </a:p>
        </p:txBody>
      </p:sp>
    </p:spTree>
    <p:extLst>
      <p:ext uri="{BB962C8B-B14F-4D97-AF65-F5344CB8AC3E}">
        <p14:creationId xmlns:p14="http://schemas.microsoft.com/office/powerpoint/2010/main" val="218105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067A37-E3EA-4196-BA14-B26F44E1559E}" type="slidenum">
              <a:rPr lang="en-US" smtClean="0"/>
              <a:pPr/>
              <a:t>12</a:t>
            </a:fld>
            <a:endParaRPr lang="en-US"/>
          </a:p>
        </p:txBody>
      </p:sp>
    </p:spTree>
    <p:extLst>
      <p:ext uri="{BB962C8B-B14F-4D97-AF65-F5344CB8AC3E}">
        <p14:creationId xmlns:p14="http://schemas.microsoft.com/office/powerpoint/2010/main" val="303061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EB0596A-8F36-4373-997E-68D41EA24A23}" type="datetimeFigureOut">
              <a:rPr lang="en-US" smtClean="0"/>
              <a:pPr/>
              <a:t>11/9/2020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EEAB4CD-2906-40ED-83D6-4AB62FD480D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0596A-8F36-4373-997E-68D41EA24A23}"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AB4CD-2906-40ED-83D6-4AB62FD480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B0596A-8F36-4373-997E-68D41EA24A23}" type="datetimeFigureOut">
              <a:rPr lang="en-US" smtClean="0"/>
              <a:pPr/>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AB4CD-2906-40ED-83D6-4AB62FD480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EB0596A-8F36-4373-997E-68D41EA24A23}" type="datetimeFigureOut">
              <a:rPr lang="en-US" smtClean="0"/>
              <a:pPr/>
              <a:t>11/9/2020</a:t>
            </a:fld>
            <a:endParaRPr lang="en-US"/>
          </a:p>
        </p:txBody>
      </p:sp>
      <p:sp>
        <p:nvSpPr>
          <p:cNvPr id="9" name="Slide Number Placeholder 8"/>
          <p:cNvSpPr>
            <a:spLocks noGrp="1"/>
          </p:cNvSpPr>
          <p:nvPr>
            <p:ph type="sldNum" sz="quarter" idx="15"/>
          </p:nvPr>
        </p:nvSpPr>
        <p:spPr/>
        <p:txBody>
          <a:bodyPr rtlCol="0"/>
          <a:lstStyle/>
          <a:p>
            <a:fld id="{3EEAB4CD-2906-40ED-83D6-4AB62FD480D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EB0596A-8F36-4373-997E-68D41EA24A23}" type="datetimeFigureOut">
              <a:rPr lang="en-US" smtClean="0"/>
              <a:pPr/>
              <a:t>11/9/2020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EEAB4CD-2906-40ED-83D6-4AB62FD480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EB0596A-8F36-4373-997E-68D41EA24A23}" type="datetimeFigureOut">
              <a:rPr lang="en-US" smtClean="0"/>
              <a:pPr/>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AB4CD-2906-40ED-83D6-4AB62FD480D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EB0596A-8F36-4373-997E-68D41EA24A23}" type="datetimeFigureOut">
              <a:rPr lang="en-US" smtClean="0"/>
              <a:pPr/>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AB4CD-2906-40ED-83D6-4AB62FD480D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EB0596A-8F36-4373-997E-68D41EA24A23}" type="datetimeFigureOut">
              <a:rPr lang="en-US" smtClean="0"/>
              <a:pPr/>
              <a:t>11/9/2020</a:t>
            </a:fld>
            <a:endParaRPr lang="en-US"/>
          </a:p>
        </p:txBody>
      </p:sp>
      <p:sp>
        <p:nvSpPr>
          <p:cNvPr id="7" name="Slide Number Placeholder 6"/>
          <p:cNvSpPr>
            <a:spLocks noGrp="1"/>
          </p:cNvSpPr>
          <p:nvPr>
            <p:ph type="sldNum" sz="quarter" idx="11"/>
          </p:nvPr>
        </p:nvSpPr>
        <p:spPr/>
        <p:txBody>
          <a:bodyPr rtlCol="0"/>
          <a:lstStyle/>
          <a:p>
            <a:fld id="{3EEAB4CD-2906-40ED-83D6-4AB62FD480D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0596A-8F36-4373-997E-68D41EA24A23}" type="datetimeFigureOut">
              <a:rPr lang="en-US" smtClean="0"/>
              <a:pPr/>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AB4CD-2906-40ED-83D6-4AB62FD480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EB0596A-8F36-4373-997E-68D41EA24A23}" type="datetimeFigureOut">
              <a:rPr lang="en-US" smtClean="0"/>
              <a:pPr/>
              <a:t>11/9/2020</a:t>
            </a:fld>
            <a:endParaRPr lang="en-US"/>
          </a:p>
        </p:txBody>
      </p:sp>
      <p:sp>
        <p:nvSpPr>
          <p:cNvPr id="22" name="Slide Number Placeholder 21"/>
          <p:cNvSpPr>
            <a:spLocks noGrp="1"/>
          </p:cNvSpPr>
          <p:nvPr>
            <p:ph type="sldNum" sz="quarter" idx="15"/>
          </p:nvPr>
        </p:nvSpPr>
        <p:spPr/>
        <p:txBody>
          <a:bodyPr rtlCol="0"/>
          <a:lstStyle/>
          <a:p>
            <a:fld id="{3EEAB4CD-2906-40ED-83D6-4AB62FD480D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EB0596A-8F36-4373-997E-68D41EA24A23}" type="datetimeFigureOut">
              <a:rPr lang="en-US" smtClean="0"/>
              <a:pPr/>
              <a:t>11/9/2020</a:t>
            </a:fld>
            <a:endParaRPr lang="en-US"/>
          </a:p>
        </p:txBody>
      </p:sp>
      <p:sp>
        <p:nvSpPr>
          <p:cNvPr id="18" name="Slide Number Placeholder 17"/>
          <p:cNvSpPr>
            <a:spLocks noGrp="1"/>
          </p:cNvSpPr>
          <p:nvPr>
            <p:ph type="sldNum" sz="quarter" idx="11"/>
          </p:nvPr>
        </p:nvSpPr>
        <p:spPr/>
        <p:txBody>
          <a:bodyPr rtlCol="0"/>
          <a:lstStyle/>
          <a:p>
            <a:fld id="{3EEAB4CD-2906-40ED-83D6-4AB62FD480D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EB0596A-8F36-4373-997E-68D41EA24A23}" type="datetimeFigureOut">
              <a:rPr lang="en-US" smtClean="0"/>
              <a:pPr/>
              <a:t>11/9/2020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EAB4CD-2906-40ED-83D6-4AB62FD480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838200"/>
            <a:ext cx="6477000" cy="5791200"/>
          </a:xfrm>
        </p:spPr>
        <p:txBody>
          <a:bodyPr>
            <a:normAutofit fontScale="90000"/>
          </a:bodyPr>
          <a:lstStyle/>
          <a:p>
            <a:pPr algn="ctr" rtl="1"/>
            <a:r>
              <a:rPr lang="fa-IR" sz="4000" dirty="0" smtClean="0">
                <a:solidFill>
                  <a:schemeClr val="tx1">
                    <a:lumMod val="75000"/>
                    <a:lumOff val="25000"/>
                  </a:schemeClr>
                </a:solidFill>
                <a:latin typeface="Estrangelo Edessa" panose="03080600000000000000" pitchFamily="66" charset="0"/>
                <a:cs typeface="2 Titr" panose="00000700000000000000" pitchFamily="2" charset="-78"/>
              </a:rPr>
              <a:t/>
            </a:r>
            <a:br>
              <a:rPr lang="fa-IR" sz="4000" dirty="0" smtClean="0">
                <a:solidFill>
                  <a:schemeClr val="tx1">
                    <a:lumMod val="75000"/>
                    <a:lumOff val="25000"/>
                  </a:schemeClr>
                </a:solidFill>
                <a:latin typeface="Estrangelo Edessa" panose="03080600000000000000" pitchFamily="66" charset="0"/>
                <a:cs typeface="2 Titr" panose="00000700000000000000" pitchFamily="2" charset="-78"/>
              </a:rPr>
            </a:br>
            <a:r>
              <a:rPr lang="en-US" sz="4000" dirty="0" smtClean="0">
                <a:solidFill>
                  <a:srgbClr val="FF0000"/>
                </a:solidFill>
                <a:latin typeface="Estrangelo Edessa" panose="03080600000000000000" pitchFamily="66" charset="0"/>
                <a:cs typeface="2 Titr" panose="00000700000000000000" pitchFamily="2" charset="-78"/>
              </a:rPr>
              <a:t>   </a:t>
            </a:r>
            <a:r>
              <a:rPr lang="fa-IR" sz="4000" dirty="0" smtClean="0">
                <a:solidFill>
                  <a:srgbClr val="FF0000"/>
                </a:solidFill>
                <a:latin typeface="Estrangelo Edessa" panose="03080600000000000000" pitchFamily="66" charset="0"/>
                <a:cs typeface="2 Titr" panose="00000700000000000000" pitchFamily="2" charset="-78"/>
              </a:rPr>
              <a:t>گزارش  عملکرد</a:t>
            </a:r>
            <a:r>
              <a:rPr lang="en-US" sz="4000" dirty="0" smtClean="0">
                <a:solidFill>
                  <a:srgbClr val="FF0000"/>
                </a:solidFill>
                <a:latin typeface="Estrangelo Edessa" panose="03080600000000000000" pitchFamily="66" charset="0"/>
                <a:cs typeface="2 Titr" panose="00000700000000000000" pitchFamily="2" charset="-78"/>
              </a:rPr>
              <a:t> </a:t>
            </a:r>
            <a:r>
              <a:rPr lang="fa-IR" sz="4000" dirty="0" smtClean="0">
                <a:solidFill>
                  <a:srgbClr val="FF0000"/>
                </a:solidFill>
                <a:latin typeface="Estrangelo Edessa" panose="03080600000000000000" pitchFamily="66" charset="0"/>
                <a:cs typeface="2 Titr" panose="00000700000000000000" pitchFamily="2" charset="-78"/>
              </a:rPr>
              <a:t> دو ساله</a:t>
            </a:r>
            <a:br>
              <a:rPr lang="fa-IR"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a:r>
            <a:br>
              <a:rPr lang="fa-IR"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هیأت مدیره</a:t>
            </a:r>
            <a:br>
              <a:rPr lang="fa-IR" sz="4000" dirty="0" smtClean="0">
                <a:solidFill>
                  <a:srgbClr val="FF0000"/>
                </a:solidFill>
                <a:latin typeface="Estrangelo Edessa" panose="03080600000000000000" pitchFamily="66" charset="0"/>
                <a:cs typeface="2 Titr" panose="00000700000000000000" pitchFamily="2" charset="-78"/>
              </a:rPr>
            </a:br>
            <a:r>
              <a:rPr lang="en-US" sz="4000" dirty="0" smtClean="0">
                <a:solidFill>
                  <a:srgbClr val="FF0000"/>
                </a:solidFill>
                <a:latin typeface="Estrangelo Edessa" panose="03080600000000000000" pitchFamily="66" charset="0"/>
                <a:cs typeface="2 Titr" panose="00000700000000000000" pitchFamily="2" charset="-78"/>
              </a:rPr>
              <a:t/>
            </a:r>
            <a:br>
              <a:rPr lang="en-US"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صندوق رفاه اعضای هیأت علمی</a:t>
            </a:r>
            <a:r>
              <a:rPr lang="en-US" sz="4000" dirty="0" smtClean="0">
                <a:solidFill>
                  <a:srgbClr val="FF0000"/>
                </a:solidFill>
                <a:latin typeface="Estrangelo Edessa" panose="03080600000000000000" pitchFamily="66" charset="0"/>
                <a:cs typeface="2 Titr" panose="00000700000000000000" pitchFamily="2" charset="-78"/>
              </a:rPr>
              <a:t/>
            </a:r>
            <a:br>
              <a:rPr lang="en-US" sz="4000" dirty="0" smtClean="0">
                <a:solidFill>
                  <a:srgbClr val="FF0000"/>
                </a:solidFill>
                <a:latin typeface="Estrangelo Edessa" panose="03080600000000000000" pitchFamily="66" charset="0"/>
                <a:cs typeface="2 Titr" panose="00000700000000000000" pitchFamily="2" charset="-78"/>
              </a:rPr>
            </a:br>
            <a:r>
              <a:rPr lang="en-US" sz="4000" dirty="0" smtClean="0">
                <a:solidFill>
                  <a:srgbClr val="FF0000"/>
                </a:solidFill>
                <a:latin typeface="Estrangelo Edessa" panose="03080600000000000000" pitchFamily="66" charset="0"/>
                <a:cs typeface="2 Titr" panose="00000700000000000000" pitchFamily="2" charset="-78"/>
              </a:rPr>
              <a:t/>
            </a:r>
            <a:br>
              <a:rPr lang="en-US"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دانشگاه تهران</a:t>
            </a:r>
            <a:br>
              <a:rPr lang="fa-IR"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a:r>
            <a:br>
              <a:rPr lang="fa-IR"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a:r>
            <a:br>
              <a:rPr lang="fa-IR" sz="4000" dirty="0" smtClean="0">
                <a:solidFill>
                  <a:srgbClr val="FF0000"/>
                </a:solidFill>
                <a:latin typeface="Estrangelo Edessa" panose="03080600000000000000" pitchFamily="66" charset="0"/>
                <a:cs typeface="2 Titr" panose="00000700000000000000" pitchFamily="2" charset="-78"/>
              </a:rPr>
            </a:br>
            <a:r>
              <a:rPr lang="fa-IR" sz="4000" dirty="0" smtClean="0">
                <a:solidFill>
                  <a:srgbClr val="FF0000"/>
                </a:solidFill>
                <a:latin typeface="Estrangelo Edessa" panose="03080600000000000000" pitchFamily="66" charset="0"/>
                <a:cs typeface="2 Titr" panose="00000700000000000000" pitchFamily="2" charset="-78"/>
              </a:rPr>
              <a:t> </a:t>
            </a:r>
            <a:r>
              <a:rPr lang="fa-IR" sz="2200" dirty="0" smtClean="0">
                <a:solidFill>
                  <a:srgbClr val="FF0000"/>
                </a:solidFill>
                <a:latin typeface="Estrangelo Edessa" panose="03080600000000000000" pitchFamily="66" charset="0"/>
                <a:cs typeface="2 Titr" panose="00000700000000000000" pitchFamily="2" charset="-78"/>
              </a:rPr>
              <a:t>آبان 99-97</a:t>
            </a:r>
            <a:endParaRPr lang="en-US" sz="2200" b="1" dirty="0">
              <a:solidFill>
                <a:srgbClr val="FF0000"/>
              </a:solidFill>
              <a:latin typeface="Estrangelo Edessa" panose="03080600000000000000" pitchFamily="66" charset="0"/>
              <a:cs typeface="2 Titr" panose="00000700000000000000" pitchFamily="2" charset="-78"/>
            </a:endParaRPr>
          </a:p>
        </p:txBody>
      </p:sp>
    </p:spTree>
    <p:extLst>
      <p:ext uri="{BB962C8B-B14F-4D97-AF65-F5344CB8AC3E}">
        <p14:creationId xmlns:p14="http://schemas.microsoft.com/office/powerpoint/2010/main" val="3078603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47800"/>
            <a:ext cx="6324600" cy="2438400"/>
          </a:xfrm>
        </p:spPr>
        <p:txBody>
          <a:bodyPr>
            <a:noAutofit/>
          </a:bodyPr>
          <a:lstStyle/>
          <a:p>
            <a:pPr algn="r" rtl="1"/>
            <a:r>
              <a:rPr lang="en-US" sz="3600" dirty="0">
                <a:solidFill>
                  <a:schemeClr val="tx1">
                    <a:lumMod val="75000"/>
                    <a:lumOff val="25000"/>
                  </a:schemeClr>
                </a:solidFill>
                <a:cs typeface="2 Mitra" panose="00000400000000000000" pitchFamily="2" charset="-78"/>
              </a:rPr>
              <a:t/>
            </a:r>
            <a:br>
              <a:rPr lang="en-US" sz="3600" dirty="0">
                <a:solidFill>
                  <a:schemeClr val="tx1">
                    <a:lumMod val="75000"/>
                    <a:lumOff val="25000"/>
                  </a:schemeClr>
                </a:solidFill>
                <a:cs typeface="2 Mitra" panose="00000400000000000000" pitchFamily="2" charset="-78"/>
              </a:rPr>
            </a:br>
            <a:r>
              <a:rPr lang="fa-IR" sz="3600" dirty="0" smtClean="0">
                <a:solidFill>
                  <a:schemeClr val="tx1">
                    <a:lumMod val="75000"/>
                    <a:lumOff val="25000"/>
                  </a:schemeClr>
                </a:solidFill>
                <a:cs typeface="2 Mitra" panose="00000400000000000000" pitchFamily="2" charset="-78"/>
              </a:rPr>
              <a:t>هیأت مدیره در </a:t>
            </a:r>
            <a:r>
              <a:rPr lang="fa-IR" sz="3600" dirty="0">
                <a:solidFill>
                  <a:schemeClr val="tx1">
                    <a:lumMod val="75000"/>
                    <a:lumOff val="25000"/>
                  </a:schemeClr>
                </a:solidFill>
                <a:cs typeface="2 Mitra" panose="00000400000000000000" pitchFamily="2" charset="-78"/>
              </a:rPr>
              <a:t>مدت </a:t>
            </a:r>
            <a:r>
              <a:rPr lang="fa-IR" sz="3600" dirty="0" smtClean="0">
                <a:solidFill>
                  <a:schemeClr val="tx1">
                    <a:lumMod val="75000"/>
                    <a:lumOff val="25000"/>
                  </a:schemeClr>
                </a:solidFill>
                <a:cs typeface="2 Mitra" panose="00000400000000000000" pitchFamily="2" charset="-78"/>
              </a:rPr>
              <a:t>24 ماه گذشته 37جلسه مستقل و 6 جلسه </a:t>
            </a:r>
            <a:r>
              <a:rPr lang="fa-IR" sz="3600" dirty="0">
                <a:solidFill>
                  <a:schemeClr val="tx1">
                    <a:lumMod val="75000"/>
                    <a:lumOff val="25000"/>
                  </a:schemeClr>
                </a:solidFill>
                <a:cs typeface="2 Mitra" panose="00000400000000000000" pitchFamily="2" charset="-78"/>
              </a:rPr>
              <a:t>مشترک </a:t>
            </a:r>
            <a:r>
              <a:rPr lang="fa-IR" sz="3600" dirty="0" smtClean="0">
                <a:solidFill>
                  <a:schemeClr val="tx1">
                    <a:lumMod val="75000"/>
                    <a:lumOff val="25000"/>
                  </a:schemeClr>
                </a:solidFill>
                <a:cs typeface="2 Mitra" panose="00000400000000000000" pitchFamily="2" charset="-78"/>
              </a:rPr>
              <a:t>با هیأت امناءصندوق و 2جلسه با ریاست محترم دانشگاه برگزار نموده است . </a:t>
            </a:r>
            <a:endParaRPr lang="en-US" sz="3600"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16819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295401"/>
            <a:ext cx="6858000" cy="5334000"/>
          </a:xfrm>
        </p:spPr>
        <p:txBody>
          <a:bodyPr>
            <a:noAutofit/>
          </a:bodyPr>
          <a:lstStyle/>
          <a:p>
            <a:pPr algn="r" rtl="1"/>
            <a:r>
              <a:rPr lang="fa-IR" sz="3600" b="1" u="sng" dirty="0" smtClean="0">
                <a:latin typeface="Traditional Arabic" panose="02020603050405020304" pitchFamily="18" charset="-78"/>
                <a:cs typeface="Traditional Arabic" panose="02020603050405020304" pitchFamily="18" charset="-78"/>
              </a:rPr>
              <a:t/>
            </a:r>
            <a:br>
              <a:rPr lang="fa-IR" sz="3600" b="1" u="sng" dirty="0" smtClean="0">
                <a:latin typeface="Traditional Arabic" panose="02020603050405020304" pitchFamily="18" charset="-78"/>
                <a:cs typeface="Traditional Arabic" panose="02020603050405020304" pitchFamily="18" charset="-78"/>
              </a:rPr>
            </a:br>
            <a:r>
              <a:rPr lang="fa-IR" sz="3600" b="1" u="sng" dirty="0">
                <a:latin typeface="Traditional Arabic" panose="02020603050405020304" pitchFamily="18" charset="-78"/>
                <a:cs typeface="Traditional Arabic" panose="02020603050405020304" pitchFamily="18" charset="-78"/>
              </a:rPr>
              <a:t/>
            </a:r>
            <a:br>
              <a:rPr lang="fa-IR" sz="3600" b="1" u="sng" dirty="0">
                <a:latin typeface="Traditional Arabic" panose="02020603050405020304" pitchFamily="18" charset="-78"/>
                <a:cs typeface="Traditional Arabic" panose="02020603050405020304" pitchFamily="18" charset="-78"/>
              </a:rPr>
            </a:br>
            <a:r>
              <a:rPr lang="fa-IR" sz="3600" b="1" u="sng" dirty="0" smtClean="0">
                <a:latin typeface="Traditional Arabic" panose="02020603050405020304" pitchFamily="18" charset="-78"/>
                <a:cs typeface="Traditional Arabic" panose="02020603050405020304" pitchFamily="18" charset="-78"/>
              </a:rPr>
              <a:t/>
            </a:r>
            <a:br>
              <a:rPr lang="fa-IR" sz="3600" b="1" u="sng" dirty="0" smtClean="0">
                <a:latin typeface="Traditional Arabic" panose="02020603050405020304" pitchFamily="18" charset="-78"/>
                <a:cs typeface="Traditional Arabic" panose="02020603050405020304" pitchFamily="18" charset="-78"/>
              </a:rPr>
            </a:br>
            <a:r>
              <a:rPr lang="fa-IR" sz="2800" b="1" u="sng" dirty="0" smtClean="0">
                <a:latin typeface="Traditional Arabic" panose="02020603050405020304" pitchFamily="18" charset="-78"/>
                <a:cs typeface="2 Mitra" panose="00000400000000000000" pitchFamily="2" charset="-78"/>
              </a:rPr>
              <a:t/>
            </a:r>
            <a:br>
              <a:rPr lang="fa-IR" sz="2800" b="1" u="sng" dirty="0" smtClean="0">
                <a:latin typeface="Traditional Arabic" panose="02020603050405020304" pitchFamily="18" charset="-78"/>
                <a:cs typeface="2 Mitra" panose="00000400000000000000" pitchFamily="2" charset="-78"/>
              </a:rPr>
            </a:br>
            <a:r>
              <a:rPr lang="fa-IR" sz="2800" b="1" u="sng" dirty="0" smtClean="0">
                <a:latin typeface="Traditional Arabic" panose="02020603050405020304" pitchFamily="18" charset="-78"/>
                <a:cs typeface="2 Mitra" panose="00000400000000000000" pitchFamily="2" charset="-78"/>
              </a:rPr>
              <a:t/>
            </a:r>
            <a:br>
              <a:rPr lang="fa-IR" sz="2800" b="1" u="sng" dirty="0" smtClean="0">
                <a:latin typeface="Traditional Arabic" panose="02020603050405020304" pitchFamily="18" charset="-78"/>
                <a:cs typeface="2 Mitra" panose="00000400000000000000" pitchFamily="2" charset="-78"/>
              </a:rPr>
            </a:b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تصویب </a:t>
            </a:r>
            <a:r>
              <a:rPr lang="fa-IR" sz="3200" b="1" u="sng" dirty="0">
                <a:solidFill>
                  <a:schemeClr val="tx1">
                    <a:lumMod val="75000"/>
                    <a:lumOff val="25000"/>
                  </a:schemeClr>
                </a:solidFill>
                <a:latin typeface="Traditional Arabic" panose="02020603050405020304" pitchFamily="18" charset="-78"/>
                <a:cs typeface="2 Mitra" panose="00000400000000000000" pitchFamily="2" charset="-78"/>
              </a:rPr>
              <a:t>آئین نامه عضویت در </a:t>
            </a: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صندوق</a:t>
            </a:r>
            <a:b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آئین نامه عضویت صندوق در دی ماه 97 مورد تصویب قرار گرفت و کف حق عضویت برای اعضای جدید مبلغ سه میلیون تومان معین گردید که </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میتوانند </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یک میلیون تومان آن نقدی </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پرداخت و </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بقیه بصورت اقساط از حقوق آ</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نان کسر گردد. </a:t>
            </a:r>
            <a:b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حق </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عضویت ماهانه برای همه اعضای صندوق مبلغ 50­ هزار تومان تصویب گردید که بطور ماهانه </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تا سقف یک میلیون تومان در بیست ماه  </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از حقوق آنان </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کسر گردد</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 این اقدام در اردیبهشت ماه انجام ولی در خرداد ماه مورد اعتراض برخی از اعضا قرار گرفت و</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700" dirty="0">
                <a:solidFill>
                  <a:schemeClr val="tx1">
                    <a:lumMod val="75000"/>
                    <a:lumOff val="25000"/>
                  </a:schemeClr>
                </a:solidFill>
                <a:latin typeface="Traditional Arabic" panose="02020603050405020304" pitchFamily="18" charset="-78"/>
                <a:cs typeface="2 Mitra" panose="00000400000000000000" pitchFamily="2" charset="-78"/>
              </a:rPr>
              <a:t>به حساب اعضا برگشت داده شد و </a:t>
            </a:r>
            <a:r>
              <a:rPr lang="fa-IR" sz="2700" dirty="0" smtClean="0">
                <a:solidFill>
                  <a:schemeClr val="tx1">
                    <a:lumMod val="75000"/>
                    <a:lumOff val="25000"/>
                  </a:schemeClr>
                </a:solidFill>
                <a:latin typeface="Traditional Arabic" panose="02020603050405020304" pitchFamily="18" charset="-78"/>
                <a:cs typeface="2 Mitra" panose="00000400000000000000" pitchFamily="2" charset="-78"/>
              </a:rPr>
              <a:t>در مجمع عمومی مطرح و موافقت گردید با اعلام قبلی ازحقوق اعضای موافق از شهریورماه کسر گردد. </a:t>
            </a:r>
            <a:endParaRPr lang="en-US" sz="27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22010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667000"/>
            <a:ext cx="6858000" cy="3200400"/>
          </a:xfrm>
        </p:spPr>
        <p:txBody>
          <a:bodyPr>
            <a:noAutofit/>
          </a:bodyPr>
          <a:lstStyle/>
          <a:p>
            <a:pPr algn="r" rtl="1"/>
            <a:r>
              <a:rPr lang="fa-IR" sz="3600" b="1" dirty="0" smtClean="0">
                <a:latin typeface="Traditional Arabic" panose="02020603050405020304" pitchFamily="18" charset="-78"/>
                <a:cs typeface="Traditional Arabic" panose="02020603050405020304" pitchFamily="18" charset="-78"/>
              </a:rPr>
              <a:t/>
            </a:r>
            <a:br>
              <a:rPr lang="fa-IR" sz="3600" b="1" dirty="0" smtClean="0">
                <a:latin typeface="Traditional Arabic" panose="02020603050405020304" pitchFamily="18" charset="-78"/>
                <a:cs typeface="Traditional Arabic" panose="02020603050405020304" pitchFamily="18" charset="-78"/>
              </a:rPr>
            </a:b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راه </a:t>
            </a:r>
            <a:r>
              <a:rPr lang="fa-IR" sz="3200" b="1" u="sng" dirty="0">
                <a:solidFill>
                  <a:schemeClr val="tx1">
                    <a:lumMod val="75000"/>
                    <a:lumOff val="25000"/>
                  </a:schemeClr>
                </a:solidFill>
                <a:latin typeface="Traditional Arabic" panose="02020603050405020304" pitchFamily="18" charset="-78"/>
                <a:cs typeface="2 Mitra" panose="00000400000000000000" pitchFamily="2" charset="-78"/>
              </a:rPr>
              <a:t>اندازی سایت و کانال تلگرامی </a:t>
            </a: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صندوق</a:t>
            </a:r>
            <a: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400" dirty="0">
                <a:solidFill>
                  <a:schemeClr val="tx1">
                    <a:lumMod val="75000"/>
                    <a:lumOff val="25000"/>
                  </a:schemeClr>
                </a:solidFill>
                <a:latin typeface="Traditional Arabic" panose="02020603050405020304" pitchFamily="18" charset="-78"/>
                <a:cs typeface="2 Mitra" panose="00000400000000000000" pitchFamily="2" charset="-78"/>
              </a:rPr>
              <a:t>سایت صندوق رفاه به آدرس </a:t>
            </a:r>
            <a:r>
              <a:rPr lang="en-US" sz="2400" u="sng" dirty="0" smtClean="0">
                <a:solidFill>
                  <a:schemeClr val="tx1">
                    <a:lumMod val="75000"/>
                    <a:lumOff val="25000"/>
                  </a:schemeClr>
                </a:solidFill>
                <a:latin typeface="Arial" panose="020B0604020202020204" pitchFamily="34" charset="0"/>
                <a:cs typeface="Arial" panose="020B0604020202020204" pitchFamily="34" charset="0"/>
              </a:rPr>
              <a:t>https://pwf.ut.ac.ir/fa </a:t>
            </a:r>
            <a:r>
              <a:rPr lang="fa-IR" sz="2400" u="sng" dirty="0" smtClean="0">
                <a:solidFill>
                  <a:schemeClr val="tx1">
                    <a:lumMod val="75000"/>
                    <a:lumOff val="25000"/>
                  </a:schemeClr>
                </a:solidFill>
                <a:latin typeface="Arial" panose="020B0604020202020204" pitchFamily="34" charset="0"/>
                <a:cs typeface="Arial" panose="020B0604020202020204" pitchFamily="34" charset="0"/>
              </a:rPr>
              <a:t> </a:t>
            </a:r>
            <a:r>
              <a:rPr lang="fa-IR" sz="24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4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t>و کانال </a:t>
            </a:r>
            <a:r>
              <a:rPr lang="fa-IR" sz="2400" dirty="0">
                <a:solidFill>
                  <a:schemeClr val="tx1">
                    <a:lumMod val="75000"/>
                    <a:lumOff val="25000"/>
                  </a:schemeClr>
                </a:solidFill>
                <a:latin typeface="Traditional Arabic" panose="02020603050405020304" pitchFamily="18" charset="-78"/>
                <a:cs typeface="2 Mitra" panose="00000400000000000000" pitchFamily="2" charset="-78"/>
              </a:rPr>
              <a:t>تلگرامی به </a:t>
            </a:r>
            <a: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t>آدرس </a:t>
            </a:r>
            <a:r>
              <a:rPr lang="en-US" sz="2400" u="sng" dirty="0" smtClean="0">
                <a:solidFill>
                  <a:schemeClr val="tx1">
                    <a:lumMod val="75000"/>
                    <a:lumOff val="25000"/>
                  </a:schemeClr>
                </a:solidFill>
                <a:latin typeface="Arial" panose="020B0604020202020204" pitchFamily="34" charset="0"/>
                <a:cs typeface="Arial" panose="020B0604020202020204" pitchFamily="34" charset="0"/>
              </a:rPr>
              <a:t>https</a:t>
            </a:r>
            <a:r>
              <a:rPr lang="en-US" sz="2400" u="sng" dirty="0">
                <a:solidFill>
                  <a:schemeClr val="tx1">
                    <a:lumMod val="75000"/>
                    <a:lumOff val="25000"/>
                  </a:schemeClr>
                </a:solidFill>
                <a:latin typeface="Arial" panose="020B0604020202020204" pitchFamily="34" charset="0"/>
                <a:cs typeface="Arial" panose="020B0604020202020204" pitchFamily="34" charset="0"/>
              </a:rPr>
              <a:t>://t.me/sandooghrefah</a:t>
            </a:r>
            <a:r>
              <a:rPr lang="fa-IR" sz="2400" u="sng" dirty="0">
                <a:solidFill>
                  <a:schemeClr val="tx1">
                    <a:lumMod val="75000"/>
                    <a:lumOff val="25000"/>
                  </a:schemeClr>
                </a:solidFill>
                <a:latin typeface="Arial" panose="020B0604020202020204" pitchFamily="34" charset="0"/>
                <a:cs typeface="Arial" panose="020B0604020202020204" pitchFamily="34" charset="0"/>
              </a:rPr>
              <a:t> </a:t>
            </a: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از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سوی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صندوق برای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اطلاع رسانی اخبار،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فعالیتها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و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برنامه های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صندوق تأسیس گردید</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لطفا به همکاران محترم آدرس سایت و کانال تلگرامی صندوق را معرفی فرمایید . </a:t>
            </a: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endParaRPr lang="en-US"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27417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5334000"/>
          </a:xfrm>
        </p:spPr>
        <p:txBody>
          <a:bodyPr>
            <a:normAutofit fontScale="90000"/>
          </a:bodyPr>
          <a:lstStyle/>
          <a:p>
            <a:pPr algn="r"/>
            <a:r>
              <a:rPr lang="fa-IR" b="1" dirty="0" smtClean="0">
                <a:solidFill>
                  <a:schemeClr val="tx1">
                    <a:lumMod val="75000"/>
                    <a:lumOff val="25000"/>
                  </a:schemeClr>
                </a:solidFill>
                <a:cs typeface="2 Mitra" panose="00000400000000000000" pitchFamily="2" charset="-78"/>
              </a:rPr>
              <a:t/>
            </a:r>
            <a:br>
              <a:rPr lang="fa-IR" b="1" dirty="0" smtClean="0">
                <a:solidFill>
                  <a:schemeClr val="tx1">
                    <a:lumMod val="75000"/>
                    <a:lumOff val="25000"/>
                  </a:schemeClr>
                </a:solidFill>
                <a:cs typeface="2 Mitra" panose="00000400000000000000" pitchFamily="2" charset="-78"/>
              </a:rPr>
            </a:br>
            <a:r>
              <a:rPr lang="fa-IR" sz="3600" b="1" u="sng" dirty="0" smtClean="0">
                <a:solidFill>
                  <a:schemeClr val="tx1">
                    <a:lumMod val="75000"/>
                    <a:lumOff val="25000"/>
                  </a:schemeClr>
                </a:solidFill>
                <a:cs typeface="2 Mitra" panose="00000400000000000000" pitchFamily="2" charset="-78"/>
              </a:rPr>
              <a:t>عملکرد دفتر حقوقی صندوق</a:t>
            </a: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dirty="0" smtClean="0">
                <a:solidFill>
                  <a:schemeClr val="tx1">
                    <a:lumMod val="75000"/>
                    <a:lumOff val="25000"/>
                  </a:schemeClr>
                </a:solidFill>
                <a:cs typeface="2 Mitra" panose="00000400000000000000" pitchFamily="2" charset="-78"/>
              </a:rPr>
              <a:t/>
            </a:r>
            <a:br>
              <a:rPr lang="fa-IR"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1- تنظیم اساسنامه برای شرکت گردشگری</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2- تنظیم آئین نامه برای تأسیس شعبات صندوق بر اساس اساسنامه</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3- مشاوره در خصوص تنظیم قراردادهای صندوق، پاسخ به اظهارنامه ها، حضور در جلسات اعلامی صندوق با طرفین قرارداد</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4- پیگیری و تشکیل جلسات در مورد تأسیس موسسه حقوقی برای صندوق وتنظیم قرارداد صلح 70% از سهام موسسه دادپیشگان</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 5- موارد ارجاعی صندوق جهت تهیه دادخواست و لوایح در مورد 11 پرونده و حضور در دادگاه ها</a:t>
            </a:r>
            <a:br>
              <a:rPr lang="fa-IR" sz="2900" b="1" dirty="0" smtClean="0">
                <a:solidFill>
                  <a:schemeClr val="tx1">
                    <a:lumMod val="75000"/>
                    <a:lumOff val="25000"/>
                  </a:schemeClr>
                </a:solidFill>
                <a:cs typeface="2 Mitra" panose="00000400000000000000" pitchFamily="2" charset="-78"/>
              </a:rPr>
            </a:br>
            <a:r>
              <a:rPr lang="fa-IR" b="1" dirty="0" smtClean="0">
                <a:solidFill>
                  <a:schemeClr val="tx1">
                    <a:lumMod val="75000"/>
                    <a:lumOff val="25000"/>
                  </a:schemeClr>
                </a:solidFill>
                <a:cs typeface="2 Mitra" panose="00000400000000000000" pitchFamily="2" charset="-78"/>
              </a:rPr>
              <a:t> </a:t>
            </a:r>
            <a:endParaRPr lang="en-US" b="1"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368560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973762"/>
          </a:xfrm>
        </p:spPr>
        <p:txBody>
          <a:bodyPr>
            <a:normAutofit fontScale="90000"/>
          </a:bodyPr>
          <a:lstStyle/>
          <a:p>
            <a:pPr algn="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a:solidFill>
                  <a:schemeClr val="tx1">
                    <a:lumMod val="75000"/>
                    <a:lumOff val="25000"/>
                  </a:schemeClr>
                </a:solidFill>
                <a:cs typeface="2 Mitra" panose="00000400000000000000" pitchFamily="2" charset="-78"/>
              </a:rPr>
              <a:t/>
            </a:r>
            <a:br>
              <a:rPr lang="fa-IR" b="1" u="sng" dirty="0">
                <a:solidFill>
                  <a:schemeClr val="tx1">
                    <a:lumMod val="75000"/>
                    <a:lumOff val="25000"/>
                  </a:schemeClr>
                </a:solidFill>
                <a:cs typeface="2 Mitra" panose="00000400000000000000" pitchFamily="2" charset="-78"/>
              </a:rPr>
            </a:b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a:solidFill>
                  <a:schemeClr val="tx1">
                    <a:lumMod val="75000"/>
                    <a:lumOff val="25000"/>
                  </a:schemeClr>
                </a:solidFill>
                <a:cs typeface="2 Mitra" panose="00000400000000000000" pitchFamily="2" charset="-78"/>
              </a:rPr>
              <a:t/>
            </a:r>
            <a:br>
              <a:rPr lang="fa-IR" b="1" u="sng" dirty="0">
                <a:solidFill>
                  <a:schemeClr val="tx1">
                    <a:lumMod val="75000"/>
                    <a:lumOff val="25000"/>
                  </a:schemeClr>
                </a:solidFill>
                <a:cs typeface="2 Mitra" panose="00000400000000000000" pitchFamily="2" charset="-78"/>
              </a:rPr>
            </a:b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a:solidFill>
                  <a:schemeClr val="tx1">
                    <a:lumMod val="75000"/>
                    <a:lumOff val="25000"/>
                  </a:schemeClr>
                </a:solidFill>
                <a:cs typeface="2 Mitra" panose="00000400000000000000" pitchFamily="2" charset="-78"/>
              </a:rPr>
              <a:t/>
            </a:r>
            <a:br>
              <a:rPr lang="fa-IR" b="1" u="sng" dirty="0">
                <a:solidFill>
                  <a:schemeClr val="tx1">
                    <a:lumMod val="75000"/>
                    <a:lumOff val="25000"/>
                  </a:schemeClr>
                </a:solidFill>
                <a:cs typeface="2 Mitra" panose="00000400000000000000" pitchFamily="2" charset="-78"/>
              </a:rPr>
            </a:br>
            <a:r>
              <a:rPr lang="fa-IR" b="1" u="sng" dirty="0" smtClean="0">
                <a:solidFill>
                  <a:schemeClr val="tx1">
                    <a:lumMod val="75000"/>
                    <a:lumOff val="25000"/>
                  </a:schemeClr>
                </a:solidFill>
                <a:cs typeface="2 Mitra" panose="00000400000000000000" pitchFamily="2" charset="-78"/>
              </a:rPr>
              <a:t/>
            </a:r>
            <a:br>
              <a:rPr lang="fa-IR" b="1" u="sng" dirty="0" smtClean="0">
                <a:solidFill>
                  <a:schemeClr val="tx1">
                    <a:lumMod val="75000"/>
                    <a:lumOff val="25000"/>
                  </a:schemeClr>
                </a:solidFill>
                <a:cs typeface="2 Mitra" panose="00000400000000000000" pitchFamily="2" charset="-78"/>
              </a:rPr>
            </a:br>
            <a:r>
              <a:rPr lang="fa-IR" b="1" u="sng" dirty="0">
                <a:solidFill>
                  <a:schemeClr val="tx1">
                    <a:lumMod val="75000"/>
                    <a:lumOff val="25000"/>
                  </a:schemeClr>
                </a:solidFill>
                <a:cs typeface="2 Mitra" panose="00000400000000000000" pitchFamily="2" charset="-78"/>
              </a:rPr>
              <a:t/>
            </a:r>
            <a:br>
              <a:rPr lang="fa-IR" b="1" u="sng" dirty="0">
                <a:solidFill>
                  <a:schemeClr val="tx1">
                    <a:lumMod val="75000"/>
                    <a:lumOff val="25000"/>
                  </a:schemeClr>
                </a:solidFill>
                <a:cs typeface="2 Mitra" panose="00000400000000000000" pitchFamily="2" charset="-78"/>
              </a:rPr>
            </a:br>
            <a:r>
              <a:rPr lang="fa-IR" sz="3600" b="1" u="sng" dirty="0" smtClean="0">
                <a:solidFill>
                  <a:schemeClr val="tx1">
                    <a:lumMod val="75000"/>
                    <a:lumOff val="25000"/>
                  </a:schemeClr>
                </a:solidFill>
                <a:cs typeface="2 Mitra" panose="00000400000000000000" pitchFamily="2" charset="-78"/>
              </a:rPr>
              <a:t>تفاهم نامه های منعقده</a:t>
            </a:r>
            <a:r>
              <a:rPr lang="fa-IR" sz="3600" b="1" dirty="0" smtClean="0">
                <a:solidFill>
                  <a:schemeClr val="tx1">
                    <a:lumMod val="75000"/>
                    <a:lumOff val="25000"/>
                  </a:schemeClr>
                </a:solidFill>
                <a:cs typeface="2 Mitra" panose="00000400000000000000" pitchFamily="2" charset="-78"/>
              </a:rPr>
              <a:t/>
            </a:r>
            <a:br>
              <a:rPr lang="fa-IR" sz="3600" b="1" dirty="0" smtClean="0">
                <a:solidFill>
                  <a:schemeClr val="tx1">
                    <a:lumMod val="75000"/>
                    <a:lumOff val="25000"/>
                  </a:schemeClr>
                </a:solidFill>
                <a:cs typeface="2 Mitra" panose="00000400000000000000" pitchFamily="2" charset="-78"/>
              </a:rPr>
            </a:br>
            <a:r>
              <a:rPr lang="fa-IR" sz="3600" b="1" dirty="0" smtClean="0">
                <a:solidFill>
                  <a:schemeClr val="tx1">
                    <a:lumMod val="75000"/>
                    <a:lumOff val="25000"/>
                  </a:schemeClr>
                </a:solidFill>
                <a:cs typeface="2 Mitra" panose="00000400000000000000" pitchFamily="2" charset="-78"/>
              </a:rPr>
              <a:t/>
            </a:r>
            <a:br>
              <a:rPr lang="fa-IR" sz="3600" b="1" dirty="0" smtClean="0">
                <a:solidFill>
                  <a:schemeClr val="tx1">
                    <a:lumMod val="75000"/>
                    <a:lumOff val="25000"/>
                  </a:schemeClr>
                </a:solidFill>
                <a:cs typeface="2 Mitra" panose="00000400000000000000" pitchFamily="2" charset="-78"/>
              </a:rPr>
            </a:br>
            <a:r>
              <a:rPr lang="fa-IR" b="1" dirty="0" smtClean="0">
                <a:solidFill>
                  <a:schemeClr val="tx1">
                    <a:lumMod val="75000"/>
                    <a:lumOff val="25000"/>
                  </a:schemeClr>
                </a:solidFill>
                <a:cs typeface="2 Mitra" panose="00000400000000000000" pitchFamily="2" charset="-78"/>
              </a:rPr>
              <a:t>1- </a:t>
            </a:r>
            <a:r>
              <a:rPr lang="fa-IR" sz="2900" b="1" dirty="0" smtClean="0">
                <a:solidFill>
                  <a:schemeClr val="tx1">
                    <a:lumMod val="75000"/>
                    <a:lumOff val="25000"/>
                  </a:schemeClr>
                </a:solidFill>
                <a:cs typeface="2 Mitra" panose="00000400000000000000" pitchFamily="2" charset="-78"/>
              </a:rPr>
              <a:t>تفاهم نامه همکاری با معاونت فرهنگی و اجتماعی دانشگاه تهران</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2- تفاهم نامه همکاری با کانون جهانگردی و اتومبیلرانی جمهوری اسلامی ایران</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3- تفاهم نامه همکاری با دانشکده مدیریت</a:t>
            </a:r>
            <a:br>
              <a:rPr lang="fa-IR" sz="2900" b="1" dirty="0" smtClean="0">
                <a:solidFill>
                  <a:schemeClr val="tx1">
                    <a:lumMod val="75000"/>
                    <a:lumOff val="25000"/>
                  </a:schemeClr>
                </a:solidFill>
                <a:cs typeface="2 Mitra" panose="00000400000000000000" pitchFamily="2" charset="-78"/>
              </a:rPr>
            </a:br>
            <a:r>
              <a:rPr lang="fa-IR" sz="2900" b="1" dirty="0" smtClean="0">
                <a:solidFill>
                  <a:schemeClr val="tx1">
                    <a:lumMod val="75000"/>
                    <a:lumOff val="25000"/>
                  </a:schemeClr>
                </a:solidFill>
                <a:cs typeface="2 Mitra" panose="00000400000000000000" pitchFamily="2" charset="-78"/>
              </a:rPr>
              <a:t>4- تفاهم نامه همکاری با دانشکده تربیت بدنی درخصوص تشکیل دهکده سلامت</a:t>
            </a:r>
            <a:r>
              <a:rPr lang="fa-IR" b="1" dirty="0" smtClean="0">
                <a:solidFill>
                  <a:schemeClr val="tx1">
                    <a:lumMod val="75000"/>
                    <a:lumOff val="25000"/>
                  </a:schemeClr>
                </a:solidFill>
                <a:cs typeface="2 Mitra" panose="00000400000000000000" pitchFamily="2" charset="-78"/>
              </a:rPr>
              <a:t/>
            </a:r>
            <a:br>
              <a:rPr lang="fa-IR" b="1" dirty="0" smtClean="0">
                <a:solidFill>
                  <a:schemeClr val="tx1">
                    <a:lumMod val="75000"/>
                    <a:lumOff val="25000"/>
                  </a:schemeClr>
                </a:solidFill>
                <a:cs typeface="2 Mitra" panose="00000400000000000000" pitchFamily="2" charset="-78"/>
              </a:rPr>
            </a:br>
            <a:r>
              <a:rPr lang="fa-IR" b="1" dirty="0" smtClean="0">
                <a:solidFill>
                  <a:schemeClr val="tx1">
                    <a:lumMod val="75000"/>
                    <a:lumOff val="25000"/>
                  </a:schemeClr>
                </a:solidFill>
                <a:cs typeface="2 Mitra" panose="00000400000000000000" pitchFamily="2" charset="-78"/>
              </a:rPr>
              <a:t/>
            </a:r>
            <a:br>
              <a:rPr lang="fa-IR" b="1" dirty="0" smtClean="0">
                <a:solidFill>
                  <a:schemeClr val="tx1">
                    <a:lumMod val="75000"/>
                    <a:lumOff val="25000"/>
                  </a:schemeClr>
                </a:solidFill>
                <a:cs typeface="2 Mitra" panose="00000400000000000000" pitchFamily="2" charset="-78"/>
              </a:rPr>
            </a:br>
            <a:r>
              <a:rPr lang="fa-IR" u="sng" dirty="0" smtClean="0">
                <a:solidFill>
                  <a:schemeClr val="tx1">
                    <a:lumMod val="75000"/>
                    <a:lumOff val="25000"/>
                  </a:schemeClr>
                </a:solidFill>
              </a:rPr>
              <a:t/>
            </a:r>
            <a:br>
              <a:rPr lang="fa-IR" u="sng" dirty="0" smtClean="0">
                <a:solidFill>
                  <a:schemeClr val="tx1">
                    <a:lumMod val="75000"/>
                    <a:lumOff val="25000"/>
                  </a:schemeClr>
                </a:solidFill>
              </a:rPr>
            </a:br>
            <a:r>
              <a:rPr lang="fa-IR" u="sng" dirty="0">
                <a:solidFill>
                  <a:schemeClr val="tx1">
                    <a:lumMod val="75000"/>
                    <a:lumOff val="25000"/>
                  </a:schemeClr>
                </a:solidFill>
              </a:rPr>
              <a:t/>
            </a:r>
            <a:br>
              <a:rPr lang="fa-IR" u="sng" dirty="0">
                <a:solidFill>
                  <a:schemeClr val="tx1">
                    <a:lumMod val="75000"/>
                    <a:lumOff val="25000"/>
                  </a:schemeClr>
                </a:solidFill>
              </a:rPr>
            </a:br>
            <a:endParaRPr lang="en-US" u="sng" dirty="0">
              <a:solidFill>
                <a:schemeClr val="tx1">
                  <a:lumMod val="75000"/>
                  <a:lumOff val="25000"/>
                </a:schemeClr>
              </a:solidFill>
            </a:endParaRPr>
          </a:p>
        </p:txBody>
      </p:sp>
    </p:spTree>
    <p:extLst>
      <p:ext uri="{BB962C8B-B14F-4D97-AF65-F5344CB8AC3E}">
        <p14:creationId xmlns:p14="http://schemas.microsoft.com/office/powerpoint/2010/main" val="3017177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153400" cy="4800600"/>
          </a:xfrm>
        </p:spPr>
        <p:txBody>
          <a:bodyPr>
            <a:normAutofit/>
          </a:bodyPr>
          <a:lstStyle/>
          <a:p>
            <a:pPr algn="r"/>
            <a:r>
              <a:rPr lang="fa-IR" sz="3200" b="1" u="sng" dirty="0" smtClean="0">
                <a:solidFill>
                  <a:schemeClr val="tx1">
                    <a:lumMod val="75000"/>
                    <a:lumOff val="25000"/>
                  </a:schemeClr>
                </a:solidFill>
                <a:cs typeface="2 Mitra" panose="00000400000000000000" pitchFamily="2" charset="-78"/>
              </a:rPr>
              <a:t>شرکت در جلسات مجمع عمومی دانشکده ها و پردیس ها </a:t>
            </a:r>
            <a:br>
              <a:rPr lang="fa-IR" sz="3200" b="1" u="sng" dirty="0" smtClean="0">
                <a:solidFill>
                  <a:schemeClr val="tx1">
                    <a:lumMod val="75000"/>
                    <a:lumOff val="25000"/>
                  </a:schemeClr>
                </a:solidFill>
                <a:cs typeface="2 Mitra" panose="00000400000000000000" pitchFamily="2" charset="-78"/>
              </a:rPr>
            </a:br>
            <a:r>
              <a:rPr lang="fa-IR" b="1" dirty="0" smtClean="0">
                <a:solidFill>
                  <a:schemeClr val="tx1">
                    <a:lumMod val="75000"/>
                    <a:lumOff val="25000"/>
                  </a:schemeClr>
                </a:solidFill>
                <a:cs typeface="2 Mitra" panose="00000400000000000000" pitchFamily="2" charset="-78"/>
              </a:rPr>
              <a:t/>
            </a:r>
            <a:br>
              <a:rPr lang="fa-IR"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1- دانشکده الهیات</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2- دانشکده کارآفرینی</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3- دانشکده محیط زیست</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4- دانشکده مطالعات جهان</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5- دانشکده فنی کاسپین</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6- دانشکده علوم و فنون</a:t>
            </a:r>
            <a:br>
              <a:rPr lang="fa-IR" sz="2600" b="1" dirty="0" smtClean="0">
                <a:solidFill>
                  <a:schemeClr val="tx1">
                    <a:lumMod val="75000"/>
                    <a:lumOff val="25000"/>
                  </a:schemeClr>
                </a:solidFill>
                <a:cs typeface="2 Mitra" panose="00000400000000000000" pitchFamily="2" charset="-78"/>
              </a:rPr>
            </a:br>
            <a:r>
              <a:rPr lang="fa-IR" sz="2600" b="1" dirty="0" smtClean="0">
                <a:solidFill>
                  <a:schemeClr val="tx1">
                    <a:lumMod val="75000"/>
                    <a:lumOff val="25000"/>
                  </a:schemeClr>
                </a:solidFill>
                <a:cs typeface="2 Mitra" panose="00000400000000000000" pitchFamily="2" charset="-78"/>
              </a:rPr>
              <a:t>7- شورای معاونین اداری و مالی دانشگاه</a:t>
            </a:r>
            <a:br>
              <a:rPr lang="fa-IR" sz="2600" b="1" dirty="0" smtClean="0">
                <a:solidFill>
                  <a:schemeClr val="tx1">
                    <a:lumMod val="75000"/>
                    <a:lumOff val="25000"/>
                  </a:schemeClr>
                </a:solidFill>
                <a:cs typeface="2 Mitra" panose="00000400000000000000" pitchFamily="2" charset="-78"/>
              </a:rPr>
            </a:br>
            <a:endParaRPr lang="en-US" sz="2600" b="1"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806553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324600" cy="4346575"/>
          </a:xfrm>
        </p:spPr>
        <p:txBody>
          <a:bodyPr>
            <a:noAutofit/>
          </a:bodyPr>
          <a:lstStyle/>
          <a:p>
            <a:pPr algn="r" rtl="1"/>
            <a:r>
              <a:rPr lang="fa-IR" sz="2800" b="1" u="sng" dirty="0" smtClean="0">
                <a:solidFill>
                  <a:schemeClr val="tx1"/>
                </a:solidFill>
                <a:latin typeface="Traditional Arabic" panose="02020603050405020304" pitchFamily="18" charset="-78"/>
                <a:cs typeface="2 Mitra" panose="00000400000000000000" pitchFamily="2" charset="-78"/>
              </a:rPr>
              <a:t/>
            </a:r>
            <a:br>
              <a:rPr lang="fa-IR" sz="2800" b="1" u="sng" dirty="0" smtClean="0">
                <a:solidFill>
                  <a:schemeClr val="tx1"/>
                </a:solidFill>
                <a:latin typeface="Traditional Arabic" panose="02020603050405020304" pitchFamily="18" charset="-78"/>
                <a:cs typeface="2 Mitra" panose="00000400000000000000" pitchFamily="2" charset="-78"/>
              </a:rPr>
            </a:br>
            <a:r>
              <a:rPr lang="fa-IR" sz="2800" b="1" u="sng" dirty="0">
                <a:solidFill>
                  <a:schemeClr val="tx1"/>
                </a:solidFill>
                <a:latin typeface="Traditional Arabic" panose="02020603050405020304" pitchFamily="18" charset="-78"/>
                <a:cs typeface="2 Mitra" panose="00000400000000000000" pitchFamily="2" charset="-78"/>
              </a:rPr>
              <a:t/>
            </a:r>
            <a:br>
              <a:rPr lang="fa-IR" sz="2800" b="1" u="sng" dirty="0">
                <a:solidFill>
                  <a:schemeClr val="tx1"/>
                </a:solidFill>
                <a:latin typeface="Traditional Arabic" panose="02020603050405020304" pitchFamily="18" charset="-78"/>
                <a:cs typeface="2 Mitra" panose="00000400000000000000" pitchFamily="2" charset="-78"/>
              </a:rPr>
            </a:br>
            <a:r>
              <a:rPr lang="fa-IR" sz="2800" b="1" u="sng" dirty="0" smtClean="0">
                <a:solidFill>
                  <a:schemeClr val="tx1"/>
                </a:solidFill>
                <a:latin typeface="Traditional Arabic" panose="02020603050405020304" pitchFamily="18" charset="-78"/>
                <a:cs typeface="2 Mitra" panose="00000400000000000000" pitchFamily="2" charset="-78"/>
              </a:rPr>
              <a:t/>
            </a:r>
            <a:br>
              <a:rPr lang="fa-IR" sz="2800" b="1" u="sng" dirty="0" smtClean="0">
                <a:solidFill>
                  <a:schemeClr val="tx1"/>
                </a:solidFill>
                <a:latin typeface="Traditional Arabic" panose="02020603050405020304" pitchFamily="18" charset="-78"/>
                <a:cs typeface="2 Mitra" panose="00000400000000000000" pitchFamily="2" charset="-78"/>
              </a:rPr>
            </a:b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تشکیل کارگروه های 4گانه </a:t>
            </a:r>
            <a:r>
              <a:rPr lang="fa-IR" sz="3200" b="1" u="sng" dirty="0">
                <a:solidFill>
                  <a:schemeClr val="tx1">
                    <a:lumMod val="75000"/>
                    <a:lumOff val="25000"/>
                  </a:schemeClr>
                </a:solidFill>
                <a:latin typeface="Traditional Arabic" panose="02020603050405020304" pitchFamily="18" charset="-78"/>
                <a:cs typeface="2 Mitra" panose="00000400000000000000" pitchFamily="2" charset="-78"/>
              </a:rPr>
              <a:t>در </a:t>
            </a:r>
            <a:r>
              <a:rPr lang="fa-IR" sz="3200" b="1" u="sng" dirty="0" smtClean="0">
                <a:solidFill>
                  <a:schemeClr val="tx1">
                    <a:lumMod val="75000"/>
                    <a:lumOff val="25000"/>
                  </a:schemeClr>
                </a:solidFill>
                <a:latin typeface="Traditional Arabic" panose="02020603050405020304" pitchFamily="18" charset="-78"/>
                <a:cs typeface="2 Mitra" panose="00000400000000000000" pitchFamily="2" charset="-78"/>
              </a:rPr>
              <a:t>صندوق</a:t>
            </a: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به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منظور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برنامه ریزی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و استفاده از نظرات همکاران و اعضای محترم صندوق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مکاتبه ای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با اعضا انجام و از ایشان در خصوص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برنامه ها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نظرسنجی و پیشنهادات واصله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جمع بندی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و کارگروههای 4گانه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زمین و مسکن- گردشگری- سرمایه گذاری و سلامت تشکیل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و با دعوت از برخی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همکاران با تجربه و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علاقمند جلسات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کارگروه ها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بصورت مستمر برگزار و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طرح هایی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در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هر کارگروه مصوب و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در دست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برنامه ریزی و اقدام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است که متعاقباً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اخبار ان به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استحضار اعضای محترم خواهد رسید.</a:t>
            </a:r>
            <a:r>
              <a:rPr lang="en-US" sz="2800" dirty="0">
                <a:solidFill>
                  <a:schemeClr val="tx1"/>
                </a:solidFill>
                <a:latin typeface="Traditional Arabic" panose="02020603050405020304" pitchFamily="18" charset="-78"/>
                <a:cs typeface="2 Mitra" panose="00000400000000000000" pitchFamily="2" charset="-78"/>
              </a:rPr>
              <a:t/>
            </a:r>
            <a:br>
              <a:rPr lang="en-US" sz="2800" dirty="0">
                <a:solidFill>
                  <a:schemeClr val="tx1"/>
                </a:solidFill>
                <a:latin typeface="Traditional Arabic" panose="02020603050405020304" pitchFamily="18" charset="-78"/>
                <a:cs typeface="2 Mitra" panose="00000400000000000000" pitchFamily="2" charset="-78"/>
              </a:rPr>
            </a:br>
            <a:endParaRPr lang="en-US" sz="2800" dirty="0">
              <a:solidFill>
                <a:schemeClr val="tx1"/>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1944112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239000" cy="533400"/>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a-IR" sz="3200" b="1" dirty="0" smtClean="0">
                <a:solidFill>
                  <a:schemeClr val="tx1">
                    <a:lumMod val="85000"/>
                    <a:lumOff val="15000"/>
                  </a:schemeClr>
                </a:solidFill>
                <a:cs typeface="2 Mitra" panose="00000400000000000000" pitchFamily="2" charset="-78"/>
              </a:rPr>
              <a:t>ساختار صندوق</a:t>
            </a:r>
            <a:endParaRPr lang="en-US" sz="3200" b="1" dirty="0">
              <a:solidFill>
                <a:schemeClr val="tx1">
                  <a:lumMod val="85000"/>
                  <a:lumOff val="15000"/>
                </a:schemeClr>
              </a:solidFill>
              <a:cs typeface="2 Mitra" panose="00000400000000000000" pitchFamily="2" charset="-78"/>
            </a:endParaRPr>
          </a:p>
        </p:txBody>
      </p:sp>
      <p:sp>
        <p:nvSpPr>
          <p:cNvPr id="5" name="Rounded Rectangle 4"/>
          <p:cNvSpPr/>
          <p:nvPr/>
        </p:nvSpPr>
        <p:spPr>
          <a:xfrm>
            <a:off x="3429000" y="1828800"/>
            <a:ext cx="1752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b"/>
          <a:lstStyle/>
          <a:p>
            <a:pPr algn="ctr" rtl="1"/>
            <a:r>
              <a:rPr lang="fa-IR" dirty="0" smtClean="0"/>
              <a:t>                           </a:t>
            </a:r>
            <a:r>
              <a:rPr lang="fa-IR" sz="2000" b="1" dirty="0" smtClean="0">
                <a:solidFill>
                  <a:schemeClr val="tx1">
                    <a:lumMod val="85000"/>
                    <a:lumOff val="15000"/>
                  </a:schemeClr>
                </a:solidFill>
                <a:cs typeface="2 Titr" panose="00000700000000000000" pitchFamily="2" charset="-78"/>
              </a:rPr>
              <a:t>هیأت امناء    </a:t>
            </a:r>
            <a:endParaRPr lang="en-US" sz="2000" b="1" dirty="0">
              <a:solidFill>
                <a:schemeClr val="tx1">
                  <a:lumMod val="85000"/>
                  <a:lumOff val="15000"/>
                </a:schemeClr>
              </a:solidFill>
              <a:cs typeface="2 Titr" panose="00000700000000000000" pitchFamily="2" charset="-78"/>
            </a:endParaRPr>
          </a:p>
        </p:txBody>
      </p:sp>
      <p:sp>
        <p:nvSpPr>
          <p:cNvPr id="6" name="Rounded Rectangle 5"/>
          <p:cNvSpPr/>
          <p:nvPr/>
        </p:nvSpPr>
        <p:spPr>
          <a:xfrm>
            <a:off x="3429000" y="2590800"/>
            <a:ext cx="1752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t> </a:t>
            </a:r>
            <a:r>
              <a:rPr lang="fa-IR" sz="2000" b="1" dirty="0">
                <a:solidFill>
                  <a:schemeClr val="tx1">
                    <a:lumMod val="85000"/>
                    <a:lumOff val="15000"/>
                  </a:schemeClr>
                </a:solidFill>
                <a:cs typeface="2 Titr" panose="00000700000000000000" pitchFamily="2" charset="-78"/>
              </a:rPr>
              <a:t>هیأت </a:t>
            </a:r>
            <a:r>
              <a:rPr lang="fa-IR" sz="2000" b="1" dirty="0" smtClean="0">
                <a:solidFill>
                  <a:schemeClr val="tx1">
                    <a:lumMod val="85000"/>
                    <a:lumOff val="15000"/>
                  </a:schemeClr>
                </a:solidFill>
                <a:cs typeface="2 Titr" panose="00000700000000000000" pitchFamily="2" charset="-78"/>
              </a:rPr>
              <a:t>مدیره</a:t>
            </a:r>
            <a:endParaRPr lang="en-US" sz="2000" dirty="0">
              <a:solidFill>
                <a:schemeClr val="tx1">
                  <a:lumMod val="85000"/>
                  <a:lumOff val="15000"/>
                </a:schemeClr>
              </a:solidFill>
            </a:endParaRPr>
          </a:p>
        </p:txBody>
      </p:sp>
      <p:sp>
        <p:nvSpPr>
          <p:cNvPr id="7" name="Rounded Rectangle 6"/>
          <p:cNvSpPr/>
          <p:nvPr/>
        </p:nvSpPr>
        <p:spPr>
          <a:xfrm>
            <a:off x="3429000" y="3352800"/>
            <a:ext cx="1752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t> </a:t>
            </a:r>
            <a:endParaRPr lang="fa-IR" b="1" dirty="0">
              <a:solidFill>
                <a:schemeClr val="tx1"/>
              </a:solidFill>
              <a:cs typeface="2 Titr" panose="00000700000000000000" pitchFamily="2" charset="-78"/>
            </a:endParaRPr>
          </a:p>
          <a:p>
            <a:pPr algn="ctr"/>
            <a:r>
              <a:rPr lang="fa-IR" sz="2000" b="1" dirty="0" smtClean="0">
                <a:solidFill>
                  <a:schemeClr val="tx1">
                    <a:lumMod val="85000"/>
                    <a:lumOff val="15000"/>
                  </a:schemeClr>
                </a:solidFill>
                <a:cs typeface="2 Titr" panose="00000700000000000000" pitchFamily="2" charset="-78"/>
              </a:rPr>
              <a:t>مدیر عامل</a:t>
            </a:r>
            <a:r>
              <a:rPr lang="fa-IR" sz="2000" dirty="0" smtClean="0">
                <a:solidFill>
                  <a:schemeClr val="tx1">
                    <a:lumMod val="85000"/>
                    <a:lumOff val="15000"/>
                  </a:schemeClr>
                </a:solidFill>
              </a:rPr>
              <a:t> </a:t>
            </a:r>
            <a:r>
              <a:rPr lang="fa-IR" dirty="0" smtClean="0">
                <a:solidFill>
                  <a:schemeClr val="tx1">
                    <a:lumMod val="85000"/>
                    <a:lumOff val="15000"/>
                  </a:schemeClr>
                </a:solidFill>
              </a:rPr>
              <a:t>                            </a:t>
            </a:r>
            <a:endParaRPr lang="en-US" dirty="0">
              <a:solidFill>
                <a:schemeClr val="tx1">
                  <a:lumMod val="85000"/>
                  <a:lumOff val="15000"/>
                </a:schemeClr>
              </a:solidFill>
            </a:endParaRPr>
          </a:p>
        </p:txBody>
      </p:sp>
      <p:sp>
        <p:nvSpPr>
          <p:cNvPr id="8" name="Rounded Rectangle 7"/>
          <p:cNvSpPr/>
          <p:nvPr/>
        </p:nvSpPr>
        <p:spPr>
          <a:xfrm>
            <a:off x="3429000" y="4114800"/>
            <a:ext cx="1752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solidFill>
                  <a:schemeClr val="tx1">
                    <a:lumMod val="85000"/>
                    <a:lumOff val="15000"/>
                  </a:schemeClr>
                </a:solidFill>
                <a:cs typeface="2 Titr" panose="00000700000000000000" pitchFamily="2" charset="-78"/>
              </a:rPr>
              <a:t>شورای توسعه و برنامه ریزی</a:t>
            </a:r>
            <a:endParaRPr lang="en-US" sz="1600" dirty="0">
              <a:solidFill>
                <a:schemeClr val="tx1">
                  <a:lumMod val="85000"/>
                  <a:lumOff val="15000"/>
                </a:schemeClr>
              </a:solidFill>
            </a:endParaRPr>
          </a:p>
        </p:txBody>
      </p:sp>
      <p:sp>
        <p:nvSpPr>
          <p:cNvPr id="9" name="Rounded Rectangle 8"/>
          <p:cNvSpPr/>
          <p:nvPr/>
        </p:nvSpPr>
        <p:spPr>
          <a:xfrm>
            <a:off x="5867400" y="3352800"/>
            <a:ext cx="1752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b="1" dirty="0" smtClean="0">
                <a:solidFill>
                  <a:schemeClr val="tx1">
                    <a:lumMod val="85000"/>
                    <a:lumOff val="15000"/>
                  </a:schemeClr>
                </a:solidFill>
                <a:cs typeface="2 Titr" panose="00000700000000000000" pitchFamily="2" charset="-78"/>
              </a:rPr>
              <a:t>امور مالی</a:t>
            </a:r>
            <a:endParaRPr lang="en-US" dirty="0">
              <a:solidFill>
                <a:schemeClr val="tx1">
                  <a:lumMod val="85000"/>
                  <a:lumOff val="15000"/>
                </a:schemeClr>
              </a:solidFill>
            </a:endParaRPr>
          </a:p>
        </p:txBody>
      </p:sp>
      <p:sp>
        <p:nvSpPr>
          <p:cNvPr id="10" name="Rounded Rectangle 9"/>
          <p:cNvSpPr/>
          <p:nvPr/>
        </p:nvSpPr>
        <p:spPr>
          <a:xfrm>
            <a:off x="6400800" y="5181600"/>
            <a:ext cx="1676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t> </a:t>
            </a:r>
            <a:r>
              <a:rPr lang="fa-IR" sz="1600" b="1" dirty="0" smtClean="0">
                <a:solidFill>
                  <a:schemeClr val="tx1">
                    <a:lumMod val="85000"/>
                    <a:lumOff val="15000"/>
                  </a:schemeClr>
                </a:solidFill>
                <a:cs typeface="2 Titr" panose="00000700000000000000" pitchFamily="2" charset="-78"/>
              </a:rPr>
              <a:t>کارگروه سرمایه گذاری نوین</a:t>
            </a:r>
            <a:endParaRPr lang="en-US" sz="1600" dirty="0">
              <a:solidFill>
                <a:schemeClr val="tx1">
                  <a:lumMod val="85000"/>
                  <a:lumOff val="15000"/>
                </a:schemeClr>
              </a:solidFill>
            </a:endParaRPr>
          </a:p>
        </p:txBody>
      </p:sp>
      <p:sp>
        <p:nvSpPr>
          <p:cNvPr id="11" name="Rounded Rectangle 10"/>
          <p:cNvSpPr/>
          <p:nvPr/>
        </p:nvSpPr>
        <p:spPr>
          <a:xfrm>
            <a:off x="4457700" y="5181600"/>
            <a:ext cx="16383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solidFill>
                  <a:schemeClr val="tx1">
                    <a:lumMod val="85000"/>
                    <a:lumOff val="15000"/>
                  </a:schemeClr>
                </a:solidFill>
                <a:cs typeface="2 Titr" panose="00000700000000000000" pitchFamily="2" charset="-78"/>
              </a:rPr>
              <a:t>کارگروه زمین و مسکن</a:t>
            </a:r>
            <a:endParaRPr lang="en-US" sz="1600" dirty="0">
              <a:solidFill>
                <a:schemeClr val="tx1">
                  <a:lumMod val="85000"/>
                  <a:lumOff val="15000"/>
                </a:schemeClr>
              </a:solidFill>
            </a:endParaRPr>
          </a:p>
        </p:txBody>
      </p:sp>
      <p:sp>
        <p:nvSpPr>
          <p:cNvPr id="12" name="Rounded Rectangle 11"/>
          <p:cNvSpPr/>
          <p:nvPr/>
        </p:nvSpPr>
        <p:spPr>
          <a:xfrm>
            <a:off x="990600" y="3352800"/>
            <a:ext cx="1752600" cy="57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400" b="1" dirty="0" smtClean="0">
                <a:solidFill>
                  <a:schemeClr val="tx1">
                    <a:lumMod val="85000"/>
                    <a:lumOff val="15000"/>
                  </a:schemeClr>
                </a:solidFill>
                <a:cs typeface="2 Titr" panose="00000700000000000000" pitchFamily="2" charset="-78"/>
              </a:rPr>
              <a:t>امور اداری و </a:t>
            </a:r>
          </a:p>
          <a:p>
            <a:pPr algn="ctr"/>
            <a:r>
              <a:rPr lang="fa-IR" sz="1400" b="1" dirty="0" smtClean="0">
                <a:solidFill>
                  <a:schemeClr val="tx1">
                    <a:lumMod val="85000"/>
                    <a:lumOff val="15000"/>
                  </a:schemeClr>
                </a:solidFill>
                <a:cs typeface="2 Titr" panose="00000700000000000000" pitchFamily="2" charset="-78"/>
              </a:rPr>
              <a:t>دفتر حقوقی</a:t>
            </a:r>
            <a:endParaRPr lang="en-US" sz="1400" dirty="0">
              <a:solidFill>
                <a:schemeClr val="tx1">
                  <a:lumMod val="85000"/>
                  <a:lumOff val="15000"/>
                </a:schemeClr>
              </a:solidFill>
            </a:endParaRPr>
          </a:p>
        </p:txBody>
      </p:sp>
      <p:sp>
        <p:nvSpPr>
          <p:cNvPr id="13" name="Rounded Rectangle 12"/>
          <p:cNvSpPr/>
          <p:nvPr/>
        </p:nvSpPr>
        <p:spPr>
          <a:xfrm>
            <a:off x="457200" y="5181600"/>
            <a:ext cx="1676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600" b="1" dirty="0" smtClean="0">
                <a:solidFill>
                  <a:schemeClr val="tx1">
                    <a:lumMod val="85000"/>
                    <a:lumOff val="15000"/>
                  </a:schemeClr>
                </a:solidFill>
                <a:cs typeface="2 Titr" panose="00000700000000000000" pitchFamily="2" charset="-78"/>
              </a:rPr>
              <a:t>کارگروه گردشگری</a:t>
            </a:r>
            <a:endParaRPr lang="en-US" sz="1600" dirty="0">
              <a:solidFill>
                <a:schemeClr val="tx1">
                  <a:lumMod val="85000"/>
                  <a:lumOff val="15000"/>
                </a:schemeClr>
              </a:solidFill>
            </a:endParaRPr>
          </a:p>
        </p:txBody>
      </p:sp>
      <p:sp>
        <p:nvSpPr>
          <p:cNvPr id="14" name="Rounded Rectangle 13"/>
          <p:cNvSpPr/>
          <p:nvPr/>
        </p:nvSpPr>
        <p:spPr>
          <a:xfrm>
            <a:off x="2438400" y="5181600"/>
            <a:ext cx="16764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dirty="0" smtClean="0"/>
              <a:t> </a:t>
            </a:r>
            <a:r>
              <a:rPr lang="fa-IR" sz="1600" b="1" dirty="0" smtClean="0">
                <a:solidFill>
                  <a:schemeClr val="tx1">
                    <a:lumMod val="85000"/>
                    <a:lumOff val="15000"/>
                  </a:schemeClr>
                </a:solidFill>
                <a:cs typeface="2 Titr" panose="00000700000000000000" pitchFamily="2" charset="-78"/>
              </a:rPr>
              <a:t>کارگروه سلامت</a:t>
            </a:r>
            <a:endParaRPr lang="en-US" sz="1600" dirty="0">
              <a:solidFill>
                <a:schemeClr val="tx1">
                  <a:lumMod val="85000"/>
                  <a:lumOff val="15000"/>
                </a:schemeClr>
              </a:solidFill>
            </a:endParaRPr>
          </a:p>
        </p:txBody>
      </p:sp>
      <p:cxnSp>
        <p:nvCxnSpPr>
          <p:cNvPr id="15" name="Straight Connector 14"/>
          <p:cNvCxnSpPr>
            <a:stCxn id="5" idx="2"/>
            <a:endCxn id="6" idx="0"/>
          </p:cNvCxnSpPr>
          <p:nvPr/>
        </p:nvCxnSpPr>
        <p:spPr>
          <a:xfrm>
            <a:off x="4305300" y="2362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2"/>
            <a:endCxn id="7" idx="0"/>
          </p:cNvCxnSpPr>
          <p:nvPr/>
        </p:nvCxnSpPr>
        <p:spPr>
          <a:xfrm>
            <a:off x="4305300" y="3124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a:endCxn id="8" idx="0"/>
          </p:cNvCxnSpPr>
          <p:nvPr/>
        </p:nvCxnSpPr>
        <p:spPr>
          <a:xfrm>
            <a:off x="4305300" y="3886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2"/>
          </p:cNvCxnSpPr>
          <p:nvPr/>
        </p:nvCxnSpPr>
        <p:spPr>
          <a:xfrm>
            <a:off x="4305300" y="4648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95400" y="4876800"/>
            <a:ext cx="3009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95400" y="4876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76600" y="4876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05300" y="4876800"/>
            <a:ext cx="2933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239000" y="48768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76850" y="4876800"/>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200400" y="990600"/>
            <a:ext cx="22860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b"/>
          <a:lstStyle/>
          <a:p>
            <a:pPr algn="ctr" rtl="1"/>
            <a:r>
              <a:rPr lang="fa-IR" dirty="0" smtClean="0"/>
              <a:t>                           </a:t>
            </a:r>
            <a:r>
              <a:rPr lang="fa-IR" sz="2400" b="1" dirty="0" smtClean="0">
                <a:solidFill>
                  <a:schemeClr val="tx1">
                    <a:lumMod val="85000"/>
                    <a:lumOff val="15000"/>
                  </a:schemeClr>
                </a:solidFill>
                <a:cs typeface="2 Titr" panose="00000700000000000000" pitchFamily="2" charset="-78"/>
              </a:rPr>
              <a:t>مجمع عمومی</a:t>
            </a:r>
            <a:endParaRPr lang="en-US" sz="2400" b="1" dirty="0">
              <a:solidFill>
                <a:schemeClr val="tx1">
                  <a:lumMod val="85000"/>
                  <a:lumOff val="15000"/>
                </a:schemeClr>
              </a:solidFill>
              <a:cs typeface="2 Titr" panose="00000700000000000000" pitchFamily="2" charset="-78"/>
            </a:endParaRPr>
          </a:p>
        </p:txBody>
      </p:sp>
      <p:cxnSp>
        <p:nvCxnSpPr>
          <p:cNvPr id="26" name="Straight Connector 25"/>
          <p:cNvCxnSpPr/>
          <p:nvPr/>
        </p:nvCxnSpPr>
        <p:spPr>
          <a:xfrm>
            <a:off x="4305300" y="16002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33400" y="5943600"/>
            <a:ext cx="14478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150" b="1" dirty="0" smtClean="0">
                <a:solidFill>
                  <a:schemeClr val="tx1">
                    <a:lumMod val="85000"/>
                    <a:lumOff val="15000"/>
                  </a:schemeClr>
                </a:solidFill>
                <a:cs typeface="2 Titr" panose="00000700000000000000" pitchFamily="2" charset="-78"/>
              </a:rPr>
              <a:t>دفتر خدمات گردشگری</a:t>
            </a:r>
            <a:endParaRPr lang="en-US" sz="1150" dirty="0">
              <a:solidFill>
                <a:schemeClr val="tx1">
                  <a:lumMod val="85000"/>
                  <a:lumOff val="15000"/>
                </a:schemeClr>
              </a:solidFill>
            </a:endParaRPr>
          </a:p>
        </p:txBody>
      </p:sp>
      <p:cxnSp>
        <p:nvCxnSpPr>
          <p:cNvPr id="28" name="Straight Connector 27"/>
          <p:cNvCxnSpPr/>
          <p:nvPr/>
        </p:nvCxnSpPr>
        <p:spPr>
          <a:xfrm>
            <a:off x="1279221" y="57150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2590800" y="5943600"/>
            <a:ext cx="1371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a-IR" sz="1150" b="1" dirty="0" smtClean="0">
                <a:solidFill>
                  <a:schemeClr val="tx1">
                    <a:lumMod val="85000"/>
                    <a:lumOff val="15000"/>
                  </a:schemeClr>
                </a:solidFill>
                <a:cs typeface="2 Titr" panose="00000700000000000000" pitchFamily="2" charset="-78"/>
              </a:rPr>
              <a:t>دهکده سلامت</a:t>
            </a:r>
            <a:endParaRPr lang="en-US" sz="1150" dirty="0">
              <a:solidFill>
                <a:schemeClr val="tx1">
                  <a:lumMod val="85000"/>
                  <a:lumOff val="15000"/>
                </a:schemeClr>
              </a:solidFill>
            </a:endParaRPr>
          </a:p>
        </p:txBody>
      </p:sp>
      <p:cxnSp>
        <p:nvCxnSpPr>
          <p:cNvPr id="30" name="Straight Connector 29"/>
          <p:cNvCxnSpPr/>
          <p:nvPr/>
        </p:nvCxnSpPr>
        <p:spPr>
          <a:xfrm>
            <a:off x="3276600" y="5715000"/>
            <a:ext cx="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583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133600"/>
            <a:ext cx="6553200" cy="5181600"/>
          </a:xfrm>
        </p:spPr>
        <p:txBody>
          <a:bodyPr>
            <a:noAutofit/>
          </a:bodyPr>
          <a:lstStyle/>
          <a:p>
            <a:pPr algn="r" rtl="1"/>
            <a:r>
              <a:rPr lang="fa-IR" sz="3600" b="1" u="sng" dirty="0" smtClean="0">
                <a:latin typeface="Traditional Arabic" panose="02020603050405020304" pitchFamily="18" charset="-78"/>
                <a:cs typeface="Traditional Arabic" panose="02020603050405020304" pitchFamily="18" charset="-78"/>
              </a:rPr>
              <a:t/>
            </a:r>
            <a:br>
              <a:rPr lang="fa-IR" sz="3600" b="1" u="sng" dirty="0" smtClean="0">
                <a:latin typeface="Traditional Arabic" panose="02020603050405020304" pitchFamily="18" charset="-78"/>
                <a:cs typeface="Traditional Arabic" panose="02020603050405020304" pitchFamily="18" charset="-78"/>
              </a:rPr>
            </a:br>
            <a:r>
              <a:rPr lang="fa-IR" sz="2800" b="1" u="sng" dirty="0">
                <a:solidFill>
                  <a:schemeClr val="tx1"/>
                </a:solidFill>
                <a:latin typeface="Traditional Arabic" panose="02020603050405020304" pitchFamily="18" charset="-78"/>
                <a:cs typeface="2 Mitra" panose="00000400000000000000" pitchFamily="2" charset="-78"/>
              </a:rPr>
              <a:t/>
            </a:r>
            <a:br>
              <a:rPr lang="fa-IR" sz="2800" b="1" u="sng" dirty="0">
                <a:solidFill>
                  <a:schemeClr val="tx1"/>
                </a:solidFill>
                <a:latin typeface="Traditional Arabic" panose="02020603050405020304" pitchFamily="18" charset="-78"/>
                <a:cs typeface="2 Mitra" panose="00000400000000000000" pitchFamily="2" charset="-78"/>
              </a:rPr>
            </a:br>
            <a:r>
              <a:rPr lang="fa-IR" sz="2800" b="1" u="sng" dirty="0" smtClean="0">
                <a:solidFill>
                  <a:schemeClr val="tx1">
                    <a:lumMod val="85000"/>
                    <a:lumOff val="15000"/>
                  </a:schemeClr>
                </a:solidFill>
                <a:latin typeface="Traditional Arabic" panose="02020603050405020304" pitchFamily="18" charset="-78"/>
                <a:cs typeface="2 Mitra" panose="00000400000000000000" pitchFamily="2" charset="-78"/>
              </a:rPr>
              <a:t/>
            </a:r>
            <a:br>
              <a:rPr lang="fa-IR" sz="2800" b="1" u="sng" dirty="0" smtClean="0">
                <a:solidFill>
                  <a:schemeClr val="tx1">
                    <a:lumMod val="85000"/>
                    <a:lumOff val="15000"/>
                  </a:schemeClr>
                </a:solidFill>
                <a:latin typeface="Traditional Arabic" panose="02020603050405020304" pitchFamily="18" charset="-78"/>
                <a:cs typeface="2 Mitra" panose="00000400000000000000" pitchFamily="2" charset="-78"/>
              </a:rPr>
            </a:br>
            <a: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3200" u="sng" dirty="0" smtClean="0">
                <a:solidFill>
                  <a:schemeClr val="tx1">
                    <a:lumMod val="75000"/>
                    <a:lumOff val="25000"/>
                  </a:schemeClr>
                </a:solidFill>
                <a:latin typeface="Traditional Arabic" panose="02020603050405020304" pitchFamily="18" charset="-78"/>
                <a:cs typeface="2 Mitra" panose="00000400000000000000" pitchFamily="2" charset="-78"/>
              </a:rPr>
              <a:t>کارگروه گردشگری </a:t>
            </a: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*اخذ مجوز دفتر خدمات گردشگری و مسافرتی به نام دانش سفر نیکان</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برگزاری تور باکو بصورت اقساطی در چهار قسط مبلغ تور 2/500/000 تومان با پیش پرداخت 500/000 تومان</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a:solidFill>
                  <a:schemeClr val="tx1">
                    <a:lumMod val="75000"/>
                    <a:lumOff val="25000"/>
                  </a:schemeClr>
                </a:solidFill>
                <a:latin typeface="Traditional Arabic" panose="02020603050405020304" pitchFamily="18" charset="-78"/>
                <a:cs typeface="2 Mitra" panose="00000400000000000000" pitchFamily="2" charset="-78"/>
              </a:rPr>
              <a:t>*</a:t>
            </a: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برگزاری تور وین با توجه به نامه نگاری ها و تلاش های گروه گردشگری به تمامی 21 نفر از اساتید و خانواده های ایشان ویزای شینگن داده شد و سفر برگزار شد به مدت 5 شب و 6 روز به قیمت استثنایی 480 یورو+ پرواز</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600" dirty="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*برگزاری تور کویر مصر برای دانشجویان غیر ایرانی دانشگاه تهران</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400" dirty="0">
                <a:solidFill>
                  <a:schemeClr val="tx1"/>
                </a:solidFill>
                <a:latin typeface="Traditional Arabic" panose="02020603050405020304" pitchFamily="18" charset="-78"/>
                <a:cs typeface="2 Mitra" panose="00000400000000000000" pitchFamily="2" charset="-78"/>
              </a:rPr>
              <a:t/>
            </a:r>
            <a:br>
              <a:rPr lang="en-US" sz="2400" dirty="0">
                <a:solidFill>
                  <a:schemeClr val="tx1"/>
                </a:solidFill>
                <a:latin typeface="Traditional Arabic" panose="02020603050405020304" pitchFamily="18" charset="-78"/>
                <a:cs typeface="2 Mitra" panose="00000400000000000000" pitchFamily="2" charset="-78"/>
              </a:rPr>
            </a:br>
            <a:endParaRPr lang="en-US" sz="2400" dirty="0">
              <a:solidFill>
                <a:schemeClr val="tx1"/>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412900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3600"/>
            <a:ext cx="6781800" cy="3733800"/>
          </a:xfrm>
        </p:spPr>
        <p:txBody>
          <a:bodyPr>
            <a:noAutofit/>
          </a:bodyPr>
          <a:lstStyle/>
          <a:p>
            <a:pPr lvl="0" algn="r" rtl="1"/>
            <a:r>
              <a:rPr lang="fa-IR" sz="36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36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800" b="1" u="sng"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u="sng"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b="1"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600" dirty="0">
                <a:solidFill>
                  <a:schemeClr val="tx1">
                    <a:lumMod val="75000"/>
                    <a:lumOff val="25000"/>
                  </a:schemeClr>
                </a:solidFill>
                <a:cs typeface="2 Mitra" panose="00000400000000000000" pitchFamily="2" charset="-78"/>
              </a:rPr>
              <a:t>برنامه ریزی اولین تور رالی دانشگاه تهران همراه خانواده ها که با استقبال روبرو نگردید. </a:t>
            </a:r>
            <a:r>
              <a:rPr lang="en-US" sz="2600" dirty="0" smtClean="0">
                <a:solidFill>
                  <a:schemeClr val="tx1">
                    <a:lumMod val="75000"/>
                    <a:lumOff val="25000"/>
                  </a:schemeClr>
                </a:solidFill>
                <a:cs typeface="2 Mitra" panose="00000400000000000000" pitchFamily="2" charset="-78"/>
              </a:rPr>
              <a:t/>
            </a:r>
            <a:br>
              <a:rPr lang="en-US" sz="2600" dirty="0" smtClean="0">
                <a:solidFill>
                  <a:schemeClr val="tx1">
                    <a:lumMod val="75000"/>
                    <a:lumOff val="25000"/>
                  </a:schemeClr>
                </a:solidFill>
                <a:cs typeface="2 Mitra" panose="00000400000000000000" pitchFamily="2" charset="-78"/>
              </a:rPr>
            </a:br>
            <a:r>
              <a:rPr lang="en-US" sz="2600" dirty="0">
                <a:solidFill>
                  <a:schemeClr val="tx1">
                    <a:lumMod val="75000"/>
                    <a:lumOff val="25000"/>
                  </a:schemeClr>
                </a:solidFill>
                <a:cs typeface="2 Mitra" panose="00000400000000000000" pitchFamily="2" charset="-78"/>
              </a:rPr>
              <a:t/>
            </a:r>
            <a:br>
              <a:rPr lang="en-US" sz="2600" dirty="0">
                <a:solidFill>
                  <a:schemeClr val="tx1">
                    <a:lumMod val="75000"/>
                    <a:lumOff val="25000"/>
                  </a:schemeClr>
                </a:solidFill>
                <a:cs typeface="2 Mitra" panose="00000400000000000000" pitchFamily="2" charset="-78"/>
              </a:rPr>
            </a:br>
            <a:r>
              <a:rPr lang="fa-IR" sz="2600" dirty="0" smtClean="0">
                <a:solidFill>
                  <a:schemeClr val="tx1">
                    <a:lumMod val="75000"/>
                    <a:lumOff val="25000"/>
                  </a:schemeClr>
                </a:solidFill>
                <a:cs typeface="2 Mitra" panose="00000400000000000000" pitchFamily="2" charset="-78"/>
              </a:rPr>
              <a:t>* پیگیری </a:t>
            </a:r>
            <a:r>
              <a:rPr lang="fa-IR" sz="2600" dirty="0">
                <a:solidFill>
                  <a:schemeClr val="tx1">
                    <a:lumMod val="75000"/>
                    <a:lumOff val="25000"/>
                  </a:schemeClr>
                </a:solidFill>
                <a:cs typeface="2 Mitra" panose="00000400000000000000" pitchFamily="2" charset="-78"/>
              </a:rPr>
              <a:t>برای گرفتن نمایندگی صدور </a:t>
            </a:r>
            <a:r>
              <a:rPr lang="fa-IR" sz="2600" dirty="0" smtClean="0">
                <a:solidFill>
                  <a:schemeClr val="tx1">
                    <a:lumMod val="75000"/>
                    <a:lumOff val="25000"/>
                  </a:schemeClr>
                </a:solidFill>
                <a:cs typeface="2 Mitra" panose="00000400000000000000" pitchFamily="2" charset="-78"/>
              </a:rPr>
              <a:t>گواهینامه </a:t>
            </a:r>
            <a:r>
              <a:rPr lang="fa-IR" sz="2600" dirty="0">
                <a:solidFill>
                  <a:schemeClr val="tx1">
                    <a:lumMod val="75000"/>
                    <a:lumOff val="25000"/>
                  </a:schemeClr>
                </a:solidFill>
                <a:cs typeface="2 Mitra" panose="00000400000000000000" pitchFamily="2" charset="-78"/>
              </a:rPr>
              <a:t>بین المللی از کانون اتومبیلرانی جمهوری اسلامی </a:t>
            </a:r>
            <a:r>
              <a:rPr lang="en-US" sz="2600" dirty="0">
                <a:solidFill>
                  <a:schemeClr val="tx1">
                    <a:lumMod val="75000"/>
                    <a:lumOff val="25000"/>
                  </a:schemeClr>
                </a:solidFill>
              </a:rPr>
              <a:t/>
            </a:r>
            <a:br>
              <a:rPr lang="en-US" sz="2600" dirty="0">
                <a:solidFill>
                  <a:schemeClr val="tx1">
                    <a:lumMod val="75000"/>
                    <a:lumOff val="25000"/>
                  </a:schemeClr>
                </a:solidFill>
              </a:rPr>
            </a:b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600" dirty="0">
                <a:solidFill>
                  <a:schemeClr val="tx1">
                    <a:lumMod val="75000"/>
                    <a:lumOff val="25000"/>
                  </a:schemeClr>
                </a:solidFill>
                <a:latin typeface="Traditional Arabic" panose="02020603050405020304" pitchFamily="18" charset="-78"/>
                <a:cs typeface="2 Mitra" panose="00000400000000000000" pitchFamily="2" charset="-78"/>
              </a:rPr>
              <a:t>*</a:t>
            </a:r>
            <a:r>
              <a:rPr lang="fa-IR" sz="2600" dirty="0" smtClean="0">
                <a:solidFill>
                  <a:schemeClr val="tx1">
                    <a:lumMod val="75000"/>
                    <a:lumOff val="25000"/>
                  </a:schemeClr>
                </a:solidFill>
                <a:latin typeface="Traditional Arabic" panose="02020603050405020304" pitchFamily="18" charset="-78"/>
                <a:cs typeface="2 Mitra" panose="00000400000000000000" pitchFamily="2" charset="-78"/>
              </a:rPr>
              <a:t> تعریف تورهای داخلی و خارجی برای مقاصد گردشگری در تاریخ تعطیلات بین ترم دانشگاه که به دلیل همه گیری بیماری کرونا کلیه سفرها و برنامه های شرکت های گردشگری از طرف وزارت گردشگری به حالت تعلیق درآمد.</a:t>
            </a:r>
            <a:r>
              <a:rPr lang="en-US" sz="24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400" dirty="0">
                <a:solidFill>
                  <a:schemeClr val="tx1">
                    <a:lumMod val="75000"/>
                    <a:lumOff val="25000"/>
                  </a:schemeClr>
                </a:solidFill>
                <a:latin typeface="Traditional Arabic" panose="02020603050405020304" pitchFamily="18" charset="-78"/>
                <a:cs typeface="2 Mitra" panose="00000400000000000000" pitchFamily="2" charset="-78"/>
              </a:rPr>
            </a:br>
            <a:endParaRPr lang="en-US" sz="2400" dirty="0">
              <a:solidFill>
                <a:schemeClr val="tx1">
                  <a:lumMod val="75000"/>
                  <a:lumOff val="25000"/>
                </a:schemeClr>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3979531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0"/>
            <a:ext cx="6477000" cy="5105400"/>
          </a:xfrm>
        </p:spPr>
        <p:txBody>
          <a:bodyPr>
            <a:noAutofit/>
          </a:bodyPr>
          <a:lstStyle/>
          <a:p>
            <a:pPr algn="r" rtl="1"/>
            <a:r>
              <a:rPr lang="en-US" sz="2800" dirty="0">
                <a:solidFill>
                  <a:schemeClr val="tx1">
                    <a:lumMod val="85000"/>
                    <a:lumOff val="15000"/>
                  </a:schemeClr>
                </a:solidFill>
                <a:latin typeface="Traditional Arabic" panose="02020603050405020304" pitchFamily="18" charset="-78"/>
                <a:cs typeface="Traditional Arabic" panose="02020603050405020304" pitchFamily="18" charset="-78"/>
              </a:rPr>
              <a:t/>
            </a:r>
            <a:br>
              <a:rPr lang="en-US" sz="2800" dirty="0">
                <a:solidFill>
                  <a:schemeClr val="tx1">
                    <a:lumMod val="85000"/>
                    <a:lumOff val="15000"/>
                  </a:schemeClr>
                </a:solidFill>
                <a:latin typeface="Traditional Arabic" panose="02020603050405020304" pitchFamily="18" charset="-78"/>
                <a:cs typeface="Traditional Arabic" panose="02020603050405020304" pitchFamily="18" charset="-78"/>
              </a:rPr>
            </a:b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صندوق رفاه اعضای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هیأت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علمی دانشگاه تهران بر اساس مصوبه شماره 26104 ت/30881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مورخ 1382/6/4 هیأت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محترم وزیران تشکیل گردیده و طی بخشنامه شماره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66/9395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مورخ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1385/6/22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از سوی ستاد امور رفاهی وزارت علوم، تحقیقات و فناوری به دانشگاهها و موسسات آموزشی عالی تابعه ابلاغ شده است</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صندوق در تاریخ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1385/2/23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در تهران تحت شماره 19674 و برابر آئین نامه موسسات غیر تجاری به ثبت رسیده است.</a:t>
            </a:r>
            <a:endParaRPr lang="en-US" sz="2800" dirty="0">
              <a:solidFill>
                <a:schemeClr val="tx1">
                  <a:lumMod val="75000"/>
                  <a:lumOff val="25000"/>
                </a:schemeClr>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85745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19200" y="304800"/>
            <a:ext cx="6172200" cy="6240027"/>
          </a:xfrm>
        </p:spPr>
      </p:pic>
    </p:spTree>
    <p:extLst>
      <p:ext uri="{BB962C8B-B14F-4D97-AF65-F5344CB8AC3E}">
        <p14:creationId xmlns:p14="http://schemas.microsoft.com/office/powerpoint/2010/main" val="1282416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57200" y="457200"/>
            <a:ext cx="7920566" cy="5940425"/>
          </a:xfrm>
        </p:spPr>
      </p:pic>
    </p:spTree>
    <p:extLst>
      <p:ext uri="{BB962C8B-B14F-4D97-AF65-F5344CB8AC3E}">
        <p14:creationId xmlns:p14="http://schemas.microsoft.com/office/powerpoint/2010/main" val="3320365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371600"/>
            <a:ext cx="6629400" cy="5029200"/>
          </a:xfrm>
        </p:spPr>
        <p:txBody>
          <a:bodyPr>
            <a:noAutofit/>
          </a:bodyPr>
          <a:lstStyle/>
          <a:p>
            <a:pPr algn="r" rtl="1"/>
            <a:endParaRPr lang="fa-IR" sz="2600" dirty="0" smtClean="0">
              <a:cs typeface="2 Mitra" panose="00000400000000000000" pitchFamily="2" charset="-78"/>
            </a:endParaRPr>
          </a:p>
          <a:p>
            <a:pPr algn="r" rtl="1"/>
            <a:r>
              <a:rPr lang="fa-IR" sz="2600" dirty="0" smtClean="0">
                <a:solidFill>
                  <a:schemeClr val="tx1">
                    <a:lumMod val="75000"/>
                    <a:lumOff val="25000"/>
                  </a:schemeClr>
                </a:solidFill>
                <a:cs typeface="2 Mitra" panose="00000400000000000000" pitchFamily="2" charset="-78"/>
              </a:rPr>
              <a:t>این </a:t>
            </a:r>
            <a:r>
              <a:rPr lang="fa-IR" sz="2600" dirty="0">
                <a:solidFill>
                  <a:schemeClr val="tx1">
                    <a:lumMod val="75000"/>
                    <a:lumOff val="25000"/>
                  </a:schemeClr>
                </a:solidFill>
                <a:cs typeface="2 Mitra" panose="00000400000000000000" pitchFamily="2" charset="-78"/>
              </a:rPr>
              <a:t>کارگروه با همکاری اداره کل امور رفاهی دانشگاه طی ارسال فرمی از همکاران محترم در خصوص توان مالی و نیاز به : </a:t>
            </a:r>
            <a:endParaRPr lang="en-US" sz="2600" dirty="0">
              <a:solidFill>
                <a:schemeClr val="tx1">
                  <a:lumMod val="75000"/>
                  <a:lumOff val="25000"/>
                </a:schemeClr>
              </a:solidFill>
              <a:cs typeface="2 Mitra" panose="00000400000000000000" pitchFamily="2" charset="-78"/>
            </a:endParaRPr>
          </a:p>
          <a:p>
            <a:pPr algn="r" rtl="1"/>
            <a:r>
              <a:rPr lang="fa-IR" sz="2600" dirty="0">
                <a:solidFill>
                  <a:schemeClr val="tx1">
                    <a:lumMod val="75000"/>
                    <a:lumOff val="25000"/>
                  </a:schemeClr>
                </a:solidFill>
                <a:cs typeface="2 Mitra" panose="00000400000000000000" pitchFamily="2" charset="-78"/>
              </a:rPr>
              <a:t>زمین، آپارتمان، باغ یا ویلا در تهران یا شهرستانها یا استانهای شمالی کشور نظر خواهی نمود و با جمع بندی نظرات علاقمندان رویکرد تأمین زمین و مسکن را  برای پیگیری های لازم تدوین کرد. </a:t>
            </a:r>
            <a:endParaRPr lang="en-US" sz="2600" dirty="0">
              <a:solidFill>
                <a:schemeClr val="tx1">
                  <a:lumMod val="75000"/>
                  <a:lumOff val="25000"/>
                </a:schemeClr>
              </a:solidFill>
              <a:cs typeface="2 Mitra" panose="00000400000000000000" pitchFamily="2" charset="-78"/>
            </a:endParaRPr>
          </a:p>
        </p:txBody>
      </p:sp>
      <p:sp>
        <p:nvSpPr>
          <p:cNvPr id="4" name="Rectangle 3"/>
          <p:cNvSpPr/>
          <p:nvPr/>
        </p:nvSpPr>
        <p:spPr>
          <a:xfrm>
            <a:off x="5562600" y="634425"/>
            <a:ext cx="3581400" cy="584775"/>
          </a:xfrm>
          <a:prstGeom prst="rect">
            <a:avLst/>
          </a:prstGeom>
        </p:spPr>
        <p:txBody>
          <a:bodyPr wrap="square">
            <a:spAutoFit/>
          </a:bodyPr>
          <a:lstStyle/>
          <a:p>
            <a:r>
              <a:rPr lang="fa-IR" sz="3200" b="1" u="sng" dirty="0">
                <a:solidFill>
                  <a:schemeClr val="tx1">
                    <a:lumMod val="75000"/>
                    <a:lumOff val="25000"/>
                  </a:schemeClr>
                </a:solidFill>
                <a:cs typeface="2 Mitra" panose="00000400000000000000" pitchFamily="2" charset="-78"/>
              </a:rPr>
              <a:t>کارگروه </a:t>
            </a:r>
            <a:r>
              <a:rPr lang="fa-IR" sz="3200" b="1" u="sng" dirty="0" smtClean="0">
                <a:solidFill>
                  <a:schemeClr val="tx1">
                    <a:lumMod val="75000"/>
                    <a:lumOff val="25000"/>
                  </a:schemeClr>
                </a:solidFill>
                <a:cs typeface="2 Mitra" panose="00000400000000000000" pitchFamily="2" charset="-78"/>
              </a:rPr>
              <a:t>زمین و مسکن</a:t>
            </a:r>
            <a:endParaRPr lang="en-US" sz="3200" b="1" u="sng"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209330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990600"/>
            <a:ext cx="6781800" cy="5181600"/>
          </a:xfrm>
        </p:spPr>
        <p:txBody>
          <a:bodyPr>
            <a:noAutofit/>
          </a:bodyPr>
          <a:lstStyle/>
          <a:p>
            <a:pPr algn="r" rtl="1"/>
            <a:r>
              <a:rPr lang="fa-IR" sz="2600" dirty="0" smtClean="0">
                <a:solidFill>
                  <a:schemeClr val="tx1">
                    <a:lumMod val="75000"/>
                    <a:lumOff val="25000"/>
                  </a:schemeClr>
                </a:solidFill>
                <a:cs typeface="2 Mitra" panose="00000400000000000000" pitchFamily="2" charset="-78"/>
              </a:rPr>
              <a:t>در </a:t>
            </a:r>
            <a:r>
              <a:rPr lang="fa-IR" sz="2600" dirty="0">
                <a:solidFill>
                  <a:schemeClr val="tx1">
                    <a:lumMod val="75000"/>
                    <a:lumOff val="25000"/>
                  </a:schemeClr>
                </a:solidFill>
                <a:cs typeface="2 Mitra" panose="00000400000000000000" pitchFamily="2" charset="-78"/>
              </a:rPr>
              <a:t>همین راستا تاکنون قریب ده پروژه مسکونی ارزان قیمت برای کارکنان محترم و بیش از 30 مورد زمینهای مسکونی و باغی و ویلایی در شهرستانهای کرج، شهریار، هشتگرد، دماوند و استانهای ساحلی گیلان و مازندران بازدید و مورد مطالعه قرارداده </a:t>
            </a:r>
            <a:r>
              <a:rPr lang="fa-IR" sz="2600" dirty="0" smtClean="0">
                <a:solidFill>
                  <a:schemeClr val="tx1">
                    <a:lumMod val="75000"/>
                    <a:lumOff val="25000"/>
                  </a:schemeClr>
                </a:solidFill>
                <a:cs typeface="2 Mitra" panose="00000400000000000000" pitchFamily="2" charset="-78"/>
              </a:rPr>
              <a:t>است. در </a:t>
            </a:r>
            <a:r>
              <a:rPr lang="fa-IR" sz="2600" dirty="0">
                <a:solidFill>
                  <a:schemeClr val="tx1">
                    <a:lumMod val="75000"/>
                    <a:lumOff val="25000"/>
                  </a:schemeClr>
                </a:solidFill>
                <a:cs typeface="2 Mitra" panose="00000400000000000000" pitchFamily="2" charset="-78"/>
              </a:rPr>
              <a:t>این رابطه جلسات و مذاکراتی با فرمانداران و شهرداران آن مناطق برگزار شده و امید است نتایج مثبتی حاصل گردد.</a:t>
            </a:r>
            <a:endParaRPr lang="en-US" sz="2600" dirty="0">
              <a:solidFill>
                <a:schemeClr val="tx1">
                  <a:lumMod val="75000"/>
                  <a:lumOff val="25000"/>
                </a:schemeClr>
              </a:solidFill>
              <a:cs typeface="2 Mitra" panose="00000400000000000000" pitchFamily="2" charset="-78"/>
            </a:endParaRPr>
          </a:p>
          <a:p>
            <a:pPr algn="r" rtl="1"/>
            <a:r>
              <a:rPr lang="fa-IR" sz="2600" dirty="0">
                <a:solidFill>
                  <a:schemeClr val="tx1">
                    <a:lumMod val="75000"/>
                    <a:lumOff val="25000"/>
                  </a:schemeClr>
                </a:solidFill>
                <a:cs typeface="2 Mitra" panose="00000400000000000000" pitchFamily="2" charset="-78"/>
              </a:rPr>
              <a:t>همچنین پروژه متل کلاردشت مورد معامله واقع شد و به همکاران اطلاع رسانی شد ولی بدلیل ایجاد ابهام در سند متل و ارتباط آن با بنیاد علوی قرارداد کنسل گردید.</a:t>
            </a:r>
            <a:endParaRPr lang="en-US" sz="2600"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2304833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295400"/>
            <a:ext cx="6781800" cy="5079522"/>
          </a:xfrm>
        </p:spPr>
        <p:txBody>
          <a:bodyPr>
            <a:noAutofit/>
          </a:bodyPr>
          <a:lstStyle/>
          <a:p>
            <a:pPr algn="r" rtl="1"/>
            <a:r>
              <a:rPr lang="fa-IR" sz="2500" dirty="0">
                <a:solidFill>
                  <a:schemeClr val="tx1">
                    <a:lumMod val="75000"/>
                    <a:lumOff val="25000"/>
                  </a:schemeClr>
                </a:solidFill>
                <a:cs typeface="2 Mitra" panose="00000400000000000000" pitchFamily="2" charset="-78"/>
              </a:rPr>
              <a:t>در این کارگروه سرمایه گذاری های محدود در طرح های زود بازده بوسیله همکاران مدنظر قرارگرفته و طرح های پیشنهادی واحدها از جمله طرحهای پردیس ابوریحان و  موسسه پژوهشهای نوین انرژی تاکنون بررسی شده و در نظر است پس از قطعی شدن روش های مشارکت ، سرمایه مورد نیاز برای اجرای طرح های مذکور با تضمین اصل سرمایه و سود متعارف در قالب خرید سهام توسط همکاران علاقمند تامین میگردد و درطرح های سود آور واحدهای دانشگاه سرمایه گذاری و مشارکت نمایند. </a:t>
            </a:r>
            <a:endParaRPr lang="fa-IR" sz="2500" dirty="0" smtClean="0">
              <a:solidFill>
                <a:schemeClr val="tx1">
                  <a:lumMod val="75000"/>
                  <a:lumOff val="25000"/>
                </a:schemeClr>
              </a:solidFill>
              <a:cs typeface="2 Mitra" panose="00000400000000000000" pitchFamily="2" charset="-78"/>
            </a:endParaRPr>
          </a:p>
          <a:p>
            <a:pPr algn="r" rtl="1"/>
            <a:r>
              <a:rPr lang="fa-IR" sz="2400" dirty="0">
                <a:solidFill>
                  <a:schemeClr val="tx1">
                    <a:lumMod val="75000"/>
                    <a:lumOff val="25000"/>
                  </a:schemeClr>
                </a:solidFill>
                <a:cs typeface="2 Mitra" panose="00000400000000000000" pitchFamily="2" charset="-78"/>
              </a:rPr>
              <a:t>در کارگروه سرمایه گذاری پیشنهاد سرمایه گذاری در ساخت اتانول به مبلغ 200 میلیون تصویب گردید</a:t>
            </a:r>
            <a:r>
              <a:rPr lang="fa-IR" sz="2400" dirty="0" smtClean="0">
                <a:solidFill>
                  <a:schemeClr val="tx1">
                    <a:lumMod val="75000"/>
                    <a:lumOff val="25000"/>
                  </a:schemeClr>
                </a:solidFill>
                <a:cs typeface="2 Mitra" panose="00000400000000000000" pitchFamily="2" charset="-78"/>
              </a:rPr>
              <a:t>.</a:t>
            </a:r>
            <a:endParaRPr lang="en-US" sz="2400" dirty="0">
              <a:solidFill>
                <a:schemeClr val="tx1">
                  <a:lumMod val="75000"/>
                  <a:lumOff val="25000"/>
                </a:schemeClr>
              </a:solidFill>
              <a:cs typeface="2 Mitra" panose="00000400000000000000" pitchFamily="2" charset="-78"/>
            </a:endParaRPr>
          </a:p>
          <a:p>
            <a:pPr algn="r" rtl="1"/>
            <a:r>
              <a:rPr lang="fa-IR" sz="2400" dirty="0">
                <a:solidFill>
                  <a:schemeClr val="tx1">
                    <a:lumMod val="75000"/>
                    <a:lumOff val="25000"/>
                  </a:schemeClr>
                </a:solidFill>
                <a:cs typeface="2 Mitra" panose="00000400000000000000" pitchFamily="2" charset="-78"/>
              </a:rPr>
              <a:t>پیشنهاد سرمایه گذاری در بورس به مبلغ 400 میلیون تصویب گردید.</a:t>
            </a:r>
          </a:p>
          <a:p>
            <a:pPr algn="r" rtl="1"/>
            <a:endParaRPr lang="fa-IR" sz="2500" dirty="0">
              <a:solidFill>
                <a:schemeClr val="tx1">
                  <a:lumMod val="75000"/>
                  <a:lumOff val="25000"/>
                </a:schemeClr>
              </a:solidFill>
              <a:cs typeface="2 Mitra" panose="00000400000000000000" pitchFamily="2" charset="-78"/>
            </a:endParaRPr>
          </a:p>
          <a:p>
            <a:endParaRPr lang="en-US" sz="2500" dirty="0"/>
          </a:p>
        </p:txBody>
      </p:sp>
      <p:sp>
        <p:nvSpPr>
          <p:cNvPr id="4" name="Rectangle 3"/>
          <p:cNvSpPr/>
          <p:nvPr/>
        </p:nvSpPr>
        <p:spPr>
          <a:xfrm>
            <a:off x="5486400" y="609600"/>
            <a:ext cx="3581400" cy="584775"/>
          </a:xfrm>
          <a:prstGeom prst="rect">
            <a:avLst/>
          </a:prstGeom>
        </p:spPr>
        <p:txBody>
          <a:bodyPr wrap="square">
            <a:spAutoFit/>
          </a:bodyPr>
          <a:lstStyle/>
          <a:p>
            <a:r>
              <a:rPr lang="fa-IR" sz="3200" b="1" u="sng" dirty="0">
                <a:solidFill>
                  <a:schemeClr val="tx1">
                    <a:lumMod val="75000"/>
                    <a:lumOff val="25000"/>
                  </a:schemeClr>
                </a:solidFill>
                <a:cs typeface="2 Mitra" panose="00000400000000000000" pitchFamily="2" charset="-78"/>
              </a:rPr>
              <a:t>کارگروه سرمایه گذاری</a:t>
            </a:r>
            <a:endParaRPr lang="en-US" sz="3200" b="1" u="sng"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2856066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6858000" cy="5638800"/>
          </a:xfrm>
        </p:spPr>
        <p:txBody>
          <a:bodyPr>
            <a:noAutofit/>
          </a:bodyPr>
          <a:lstStyle/>
          <a:p>
            <a:pPr algn="r" rtl="1"/>
            <a:endParaRPr lang="en-US" sz="2600" dirty="0">
              <a:cs typeface="2 Mitra" panose="00000400000000000000" pitchFamily="2" charset="-78"/>
            </a:endParaRPr>
          </a:p>
          <a:p>
            <a:pPr algn="r" rtl="1"/>
            <a:endParaRPr lang="en-US" sz="2600" dirty="0">
              <a:cs typeface="2 Mitra" panose="00000400000000000000" pitchFamily="2" charset="-78"/>
            </a:endParaRPr>
          </a:p>
          <a:p>
            <a:pPr algn="r" rtl="1"/>
            <a:r>
              <a:rPr lang="fa-IR" sz="2800" dirty="0">
                <a:solidFill>
                  <a:schemeClr val="tx1">
                    <a:lumMod val="75000"/>
                    <a:lumOff val="25000"/>
                  </a:schemeClr>
                </a:solidFill>
                <a:cs typeface="2 Mitra" panose="00000400000000000000" pitchFamily="2" charset="-78"/>
              </a:rPr>
              <a:t>خرید </a:t>
            </a:r>
            <a:r>
              <a:rPr lang="fa-IR" sz="2800" dirty="0" smtClean="0">
                <a:solidFill>
                  <a:schemeClr val="tx1">
                    <a:lumMod val="75000"/>
                    <a:lumOff val="25000"/>
                  </a:schemeClr>
                </a:solidFill>
                <a:cs typeface="2 Mitra" panose="00000400000000000000" pitchFamily="2" charset="-78"/>
              </a:rPr>
              <a:t>16/5% </a:t>
            </a:r>
            <a:r>
              <a:rPr lang="fa-IR" sz="2800" dirty="0">
                <a:solidFill>
                  <a:schemeClr val="tx1">
                    <a:lumMod val="75000"/>
                    <a:lumOff val="25000"/>
                  </a:schemeClr>
                </a:solidFill>
                <a:cs typeface="2 Mitra" panose="00000400000000000000" pitchFamily="2" charset="-78"/>
              </a:rPr>
              <a:t>سهام شرکت توسعه سرمایه گذاری دانشگاه و شرکت در مجمع عمومی سالانه </a:t>
            </a:r>
            <a:r>
              <a:rPr lang="fa-IR" sz="2800" dirty="0" smtClean="0">
                <a:solidFill>
                  <a:schemeClr val="tx1">
                    <a:lumMod val="75000"/>
                    <a:lumOff val="25000"/>
                  </a:schemeClr>
                </a:solidFill>
                <a:cs typeface="2 Mitra" panose="00000400000000000000" pitchFamily="2" charset="-78"/>
              </a:rPr>
              <a:t>آن.</a:t>
            </a:r>
          </a:p>
          <a:p>
            <a:pPr algn="r" rtl="1"/>
            <a:endParaRPr lang="fa-IR" sz="2800" dirty="0" smtClean="0">
              <a:solidFill>
                <a:schemeClr val="tx1">
                  <a:lumMod val="75000"/>
                  <a:lumOff val="25000"/>
                </a:schemeClr>
              </a:solidFill>
              <a:cs typeface="2 Mitra" panose="00000400000000000000" pitchFamily="2" charset="-78"/>
            </a:endParaRPr>
          </a:p>
          <a:p>
            <a:pPr algn="r" rtl="1"/>
            <a:r>
              <a:rPr lang="fa-IR" sz="2800" dirty="0">
                <a:solidFill>
                  <a:schemeClr val="tx1">
                    <a:lumMod val="75000"/>
                    <a:lumOff val="25000"/>
                  </a:schemeClr>
                </a:solidFill>
                <a:cs typeface="2 Mitra" panose="00000400000000000000" pitchFamily="2" charset="-78"/>
              </a:rPr>
              <a:t>از مسئولان محترم واحدهای مختلف نیز درخواست میشود طرح های اقتصادی خود را که نیاز به سرمایه های کوچک دارد و زود بازده میباشد به صندوق ارایه نمایند تا در جلسات مشترک برای تامین سرمایه انها راهکارهای مناسب اتخاذ شود . </a:t>
            </a:r>
            <a:endParaRPr lang="en-US" sz="2800" dirty="0">
              <a:solidFill>
                <a:schemeClr val="tx1">
                  <a:lumMod val="75000"/>
                  <a:lumOff val="25000"/>
                </a:schemeClr>
              </a:solidFill>
              <a:cs typeface="2 Mitra" panose="00000400000000000000" pitchFamily="2" charset="-78"/>
            </a:endParaRPr>
          </a:p>
          <a:p>
            <a:pPr algn="r" rtl="1"/>
            <a:endParaRPr lang="en-US" sz="2600" dirty="0">
              <a:cs typeface="2 Mitra" panose="00000400000000000000" pitchFamily="2" charset="-78"/>
            </a:endParaRPr>
          </a:p>
        </p:txBody>
      </p:sp>
    </p:spTree>
    <p:extLst>
      <p:ext uri="{BB962C8B-B14F-4D97-AF65-F5344CB8AC3E}">
        <p14:creationId xmlns:p14="http://schemas.microsoft.com/office/powerpoint/2010/main" val="1780228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0" y="1828800"/>
            <a:ext cx="6096000" cy="4572000"/>
          </a:xfrm>
        </p:spPr>
        <p:txBody>
          <a:bodyPr>
            <a:noAutofit/>
          </a:bodyPr>
          <a:lstStyle/>
          <a:p>
            <a:pPr algn="r" rtl="1"/>
            <a:r>
              <a:rPr lang="fa-IR" sz="2600" dirty="0" smtClean="0">
                <a:solidFill>
                  <a:schemeClr val="tx1">
                    <a:lumMod val="75000"/>
                    <a:lumOff val="25000"/>
                  </a:schemeClr>
                </a:solidFill>
                <a:cs typeface="2 Mitra" panose="00000400000000000000" pitchFamily="2" charset="-78"/>
              </a:rPr>
              <a:t>در کارگروه </a:t>
            </a:r>
            <a:r>
              <a:rPr lang="fa-IR" sz="2600" dirty="0">
                <a:solidFill>
                  <a:schemeClr val="tx1">
                    <a:lumMod val="75000"/>
                    <a:lumOff val="25000"/>
                  </a:schemeClr>
                </a:solidFill>
                <a:cs typeface="2 Mitra" panose="00000400000000000000" pitchFamily="2" charset="-78"/>
              </a:rPr>
              <a:t>سلامت </a:t>
            </a:r>
            <a:r>
              <a:rPr lang="fa-IR" sz="2600" dirty="0" smtClean="0">
                <a:solidFill>
                  <a:schemeClr val="tx1">
                    <a:lumMod val="75000"/>
                    <a:lumOff val="25000"/>
                  </a:schemeClr>
                </a:solidFill>
                <a:cs typeface="2 Mitra" panose="00000400000000000000" pitchFamily="2" charset="-78"/>
              </a:rPr>
              <a:t>پیشنهاد طرح </a:t>
            </a:r>
            <a:r>
              <a:rPr lang="fa-IR" sz="2600" dirty="0">
                <a:solidFill>
                  <a:schemeClr val="tx1">
                    <a:lumMod val="75000"/>
                    <a:lumOff val="25000"/>
                  </a:schemeClr>
                </a:solidFill>
                <a:cs typeface="2 Mitra" panose="00000400000000000000" pitchFamily="2" charset="-78"/>
              </a:rPr>
              <a:t>دهکده </a:t>
            </a:r>
            <a:r>
              <a:rPr lang="fa-IR" sz="2600" dirty="0" smtClean="0">
                <a:solidFill>
                  <a:schemeClr val="tx1">
                    <a:lumMod val="75000"/>
                    <a:lumOff val="25000"/>
                  </a:schemeClr>
                </a:solidFill>
                <a:cs typeface="2 Mitra" panose="00000400000000000000" pitchFamily="2" charset="-78"/>
              </a:rPr>
              <a:t>سلامت به تصویب هیأت مدیره رسید و قرارداد همکاری با دانشکده تربیت بدنی امضاء گردید ولی در سال جاری بدلیل تعطیلی دانشگاه و عدم حضور  دانشجویان راه اندازی نانوائی و رستوران سلامت متوقف گردیده است.</a:t>
            </a:r>
            <a:endParaRPr lang="en-US" sz="2600" dirty="0">
              <a:solidFill>
                <a:schemeClr val="tx1">
                  <a:lumMod val="75000"/>
                  <a:lumOff val="25000"/>
                </a:schemeClr>
              </a:solidFill>
              <a:cs typeface="2 Mitra" panose="00000400000000000000" pitchFamily="2" charset="-78"/>
            </a:endParaRPr>
          </a:p>
        </p:txBody>
      </p:sp>
      <p:sp>
        <p:nvSpPr>
          <p:cNvPr id="4" name="Rectangle 3"/>
          <p:cNvSpPr/>
          <p:nvPr/>
        </p:nvSpPr>
        <p:spPr>
          <a:xfrm>
            <a:off x="6400800" y="939225"/>
            <a:ext cx="2362200" cy="584775"/>
          </a:xfrm>
          <a:prstGeom prst="rect">
            <a:avLst/>
          </a:prstGeom>
        </p:spPr>
        <p:txBody>
          <a:bodyPr wrap="square">
            <a:spAutoFit/>
          </a:bodyPr>
          <a:lstStyle/>
          <a:p>
            <a:r>
              <a:rPr lang="fa-IR" sz="3200" b="1" u="sng" dirty="0">
                <a:solidFill>
                  <a:schemeClr val="tx1">
                    <a:lumMod val="75000"/>
                    <a:lumOff val="25000"/>
                  </a:schemeClr>
                </a:solidFill>
                <a:cs typeface="2 Mitra" panose="00000400000000000000" pitchFamily="2" charset="-78"/>
              </a:rPr>
              <a:t>کارگروه </a:t>
            </a:r>
            <a:r>
              <a:rPr lang="fa-IR" sz="3200" b="1" u="sng" dirty="0" smtClean="0">
                <a:solidFill>
                  <a:schemeClr val="tx1">
                    <a:lumMod val="75000"/>
                    <a:lumOff val="25000"/>
                  </a:schemeClr>
                </a:solidFill>
                <a:cs typeface="2 Mitra" panose="00000400000000000000" pitchFamily="2" charset="-78"/>
              </a:rPr>
              <a:t>سلامت</a:t>
            </a:r>
            <a:endParaRPr lang="en-US" sz="3200" b="1" u="sng" dirty="0">
              <a:solidFill>
                <a:schemeClr val="tx1">
                  <a:lumMod val="75000"/>
                  <a:lumOff val="25000"/>
                </a:schemeClr>
              </a:solidFill>
              <a:cs typeface="2 Mitra" panose="00000400000000000000" pitchFamily="2" charset="-78"/>
            </a:endParaRPr>
          </a:p>
        </p:txBody>
      </p:sp>
    </p:spTree>
    <p:extLst>
      <p:ext uri="{BB962C8B-B14F-4D97-AF65-F5344CB8AC3E}">
        <p14:creationId xmlns:p14="http://schemas.microsoft.com/office/powerpoint/2010/main" val="3004207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71600" y="460375"/>
            <a:ext cx="6147778" cy="6016625"/>
          </a:xfrm>
        </p:spPr>
      </p:pic>
    </p:spTree>
    <p:extLst>
      <p:ext uri="{BB962C8B-B14F-4D97-AF65-F5344CB8AC3E}">
        <p14:creationId xmlns:p14="http://schemas.microsoft.com/office/powerpoint/2010/main" val="463245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 y="-609600"/>
            <a:ext cx="9753600" cy="9043658"/>
          </a:xfrm>
        </p:spPr>
      </p:pic>
    </p:spTree>
    <p:extLst>
      <p:ext uri="{BB962C8B-B14F-4D97-AF65-F5344CB8AC3E}">
        <p14:creationId xmlns:p14="http://schemas.microsoft.com/office/powerpoint/2010/main" val="1144207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43000"/>
            <a:ext cx="6629400" cy="6477000"/>
          </a:xfrm>
        </p:spPr>
        <p:txBody>
          <a:bodyPr>
            <a:noAutofit/>
          </a:bodyPr>
          <a:lstStyle/>
          <a:p>
            <a:pPr algn="r" rtl="1"/>
            <a:r>
              <a:rPr lang="fa-IR" sz="3200" u="sng" dirty="0" smtClean="0">
                <a:solidFill>
                  <a:schemeClr val="tx1">
                    <a:lumMod val="75000"/>
                    <a:lumOff val="25000"/>
                  </a:schemeClr>
                </a:solidFill>
                <a:cs typeface="2 Titr" panose="00000700000000000000" pitchFamily="2" charset="-78"/>
              </a:rPr>
              <a:t>پروژه چیتگر</a:t>
            </a:r>
            <a:r>
              <a:rPr lang="fa-IR" sz="3200" dirty="0" smtClean="0">
                <a:solidFill>
                  <a:schemeClr val="tx1">
                    <a:lumMod val="75000"/>
                    <a:lumOff val="25000"/>
                  </a:schemeClr>
                </a:solidFill>
                <a:cs typeface="2 Zar" panose="00000400000000000000" pitchFamily="2" charset="-78"/>
              </a:rPr>
              <a:t/>
            </a:r>
            <a:br>
              <a:rPr lang="fa-IR" sz="3200" dirty="0" smtClean="0">
                <a:solidFill>
                  <a:schemeClr val="tx1">
                    <a:lumMod val="75000"/>
                    <a:lumOff val="25000"/>
                  </a:schemeClr>
                </a:solidFill>
                <a:cs typeface="2 Zar" panose="00000400000000000000" pitchFamily="2" charset="-78"/>
              </a:rPr>
            </a:br>
            <a:r>
              <a:rPr lang="fa-IR" sz="3200" dirty="0">
                <a:solidFill>
                  <a:schemeClr val="tx1">
                    <a:lumMod val="75000"/>
                    <a:lumOff val="25000"/>
                  </a:schemeClr>
                </a:solidFill>
                <a:cs typeface="2 Zar" panose="00000400000000000000" pitchFamily="2" charset="-78"/>
              </a:rPr>
              <a:t/>
            </a:r>
            <a:br>
              <a:rPr lang="fa-IR" sz="3200" dirty="0">
                <a:solidFill>
                  <a:schemeClr val="tx1">
                    <a:lumMod val="75000"/>
                    <a:lumOff val="25000"/>
                  </a:schemeClr>
                </a:solidFill>
                <a:cs typeface="2 Zar" panose="00000400000000000000" pitchFamily="2" charset="-78"/>
              </a:rPr>
            </a:br>
            <a:r>
              <a:rPr lang="fa-IR" sz="2800" dirty="0" smtClean="0">
                <a:solidFill>
                  <a:schemeClr val="tx1">
                    <a:lumMod val="75000"/>
                    <a:lumOff val="25000"/>
                  </a:schemeClr>
                </a:solidFill>
                <a:cs typeface="B Titr" panose="00000700000000000000" pitchFamily="2" charset="-78"/>
              </a:rPr>
              <a:t>کارهای </a:t>
            </a:r>
            <a:r>
              <a:rPr lang="fa-IR" sz="2800" dirty="0">
                <a:solidFill>
                  <a:schemeClr val="tx1">
                    <a:lumMod val="75000"/>
                    <a:lumOff val="25000"/>
                  </a:schemeClr>
                </a:solidFill>
                <a:cs typeface="B Titr" panose="00000700000000000000" pitchFamily="2" charset="-78"/>
              </a:rPr>
              <a:t>انجام شده در </a:t>
            </a:r>
            <a:r>
              <a:rPr lang="fa-IR" sz="2800" dirty="0" smtClean="0">
                <a:solidFill>
                  <a:schemeClr val="tx1">
                    <a:lumMod val="75000"/>
                    <a:lumOff val="25000"/>
                  </a:schemeClr>
                </a:solidFill>
                <a:cs typeface="B Titr" panose="00000700000000000000" pitchFamily="2" charset="-78"/>
              </a:rPr>
              <a:t>دو سال گذشته:</a:t>
            </a:r>
            <a:r>
              <a:rPr lang="fa-IR" sz="2200" dirty="0" smtClean="0">
                <a:solidFill>
                  <a:schemeClr val="tx1">
                    <a:lumMod val="75000"/>
                    <a:lumOff val="25000"/>
                  </a:schemeClr>
                </a:solidFill>
                <a:cs typeface="B Titr" panose="00000700000000000000" pitchFamily="2" charset="-78"/>
              </a:rPr>
              <a:t/>
            </a:r>
            <a:br>
              <a:rPr lang="fa-IR" sz="2200" dirty="0" smtClean="0">
                <a:solidFill>
                  <a:schemeClr val="tx1">
                    <a:lumMod val="75000"/>
                    <a:lumOff val="25000"/>
                  </a:schemeClr>
                </a:solidFill>
                <a:cs typeface="B Titr" panose="000007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en-US" sz="2300" dirty="0">
                <a:solidFill>
                  <a:schemeClr val="tx1">
                    <a:lumMod val="75000"/>
                    <a:lumOff val="25000"/>
                  </a:schemeClr>
                </a:solidFill>
                <a:cs typeface="2 Zar" panose="00000400000000000000" pitchFamily="2" charset="-78"/>
              </a:rPr>
              <a:t/>
            </a:r>
            <a:br>
              <a:rPr lang="en-US" sz="2300" dirty="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a:t>
            </a:r>
            <a:r>
              <a:rPr lang="fa-IR" sz="2300" dirty="0">
                <a:solidFill>
                  <a:schemeClr val="tx1">
                    <a:lumMod val="75000"/>
                    <a:lumOff val="25000"/>
                  </a:schemeClr>
                </a:solidFill>
                <a:cs typeface="2 Zar" panose="00000400000000000000" pitchFamily="2" charset="-78"/>
              </a:rPr>
              <a:t>15واحد مسکونی و </a:t>
            </a:r>
            <a:r>
              <a:rPr lang="fa-IR" sz="2300" dirty="0" smtClean="0">
                <a:solidFill>
                  <a:schemeClr val="tx1">
                    <a:lumMod val="75000"/>
                    <a:lumOff val="25000"/>
                  </a:schemeClr>
                </a:solidFill>
                <a:cs typeface="2 Zar" panose="00000400000000000000" pitchFamily="2" charset="-78"/>
              </a:rPr>
              <a:t>3 واحد </a:t>
            </a:r>
            <a:r>
              <a:rPr lang="fa-IR" sz="2300" dirty="0">
                <a:solidFill>
                  <a:schemeClr val="tx1">
                    <a:lumMod val="75000"/>
                    <a:lumOff val="25000"/>
                  </a:schemeClr>
                </a:solidFill>
                <a:cs typeface="2 Zar" panose="00000400000000000000" pitchFamily="2" charset="-78"/>
              </a:rPr>
              <a:t>تجاری فروخته شده است</a:t>
            </a:r>
            <a:r>
              <a:rPr lang="fa-IR" sz="2300" dirty="0" smtClean="0">
                <a:solidFill>
                  <a:schemeClr val="tx1">
                    <a:lumMod val="75000"/>
                    <a:lumOff val="25000"/>
                  </a:schemeClr>
                </a:solidFill>
                <a:cs typeface="2 Zar" panose="00000400000000000000" pitchFamily="2" charset="-78"/>
              </a:rPr>
              <a:t>.</a:t>
            </a:r>
            <a:br>
              <a:rPr lang="fa-IR" sz="2300" dirty="0" smtClean="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بستن قرارداد سرویس و نگهداری سامانه قرائت از راه دور 420 کنتور دیجیتالی پروژه پارامیس با شرکت سهند الکتریک و راه اندازی سیستم نیرورسانی به واحد های تجاری و مسکونی برج پارامیس</a:t>
            </a:r>
            <a:br>
              <a:rPr lang="fa-IR" sz="2300" dirty="0" smtClean="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
            </a:r>
            <a:br>
              <a:rPr lang="fa-IR" sz="2300" dirty="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
            </a:r>
            <a:br>
              <a:rPr lang="fa-IR" sz="2300" dirty="0">
                <a:solidFill>
                  <a:schemeClr val="tx1">
                    <a:lumMod val="75000"/>
                    <a:lumOff val="25000"/>
                  </a:schemeClr>
                </a:solidFill>
                <a:cs typeface="2 Zar" panose="00000400000000000000" pitchFamily="2" charset="-78"/>
              </a:rPr>
            </a:br>
            <a:r>
              <a:rPr lang="en-US" sz="2400" dirty="0"/>
              <a:t/>
            </a:r>
            <a:br>
              <a:rPr lang="en-US" sz="2400" dirty="0"/>
            </a:br>
            <a:r>
              <a:rPr lang="en-US" sz="2400" dirty="0">
                <a:cs typeface="2 Zar" panose="00000400000000000000" pitchFamily="2" charset="-78"/>
              </a:rPr>
              <a:t/>
            </a:r>
            <a:br>
              <a:rPr lang="en-US" sz="2400" dirty="0">
                <a:cs typeface="2 Zar" panose="00000400000000000000" pitchFamily="2" charset="-78"/>
              </a:rPr>
            </a:br>
            <a:endParaRPr lang="en-US" sz="20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99929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838200"/>
            <a:ext cx="6324600" cy="4724400"/>
          </a:xfrm>
        </p:spPr>
        <p:txBody>
          <a:bodyPr>
            <a:noAutofit/>
          </a:bodyPr>
          <a:lstStyle/>
          <a:p>
            <a:pPr algn="r" rtl="1"/>
            <a:r>
              <a:rPr lang="fa-IR" sz="2800" dirty="0">
                <a:solidFill>
                  <a:schemeClr val="tx1"/>
                </a:solidFill>
                <a:latin typeface="Traditional Arabic" panose="02020603050405020304" pitchFamily="18" charset="-78"/>
                <a:cs typeface="2 Mitra" panose="00000400000000000000" pitchFamily="2" charset="-78"/>
              </a:rPr>
              <a:t/>
            </a:r>
            <a:br>
              <a:rPr lang="fa-IR" sz="2800" dirty="0">
                <a:solidFill>
                  <a:schemeClr val="tx1"/>
                </a:solidFill>
                <a:latin typeface="Traditional Arabic" panose="02020603050405020304" pitchFamily="18" charset="-78"/>
                <a:cs typeface="2 Mitra" panose="00000400000000000000" pitchFamily="2" charset="-78"/>
              </a:rPr>
            </a:br>
            <a: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t>الف</a:t>
            </a:r>
            <a:r>
              <a:rPr lang="fa-IR" sz="2800" b="1" dirty="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در زمان تصدی جناب آقای دکتر قندی بعنوان معاون محترم اداری و مالی دانشگاه تهران برای هر کدام از اعضاء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هیأت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علمی محترم دانشگاه تهران مبلغ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1،000،000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ریال پرداخت شده و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متعاقباً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این مبلغ از حقوق آنان کسر گردید و در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سالهای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بعد نیز به تفاوت هر یک از اعضا مبلغ 500 هزار تومان و یا یک میلیون تومان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پرداخته اند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که میانگین آنها به شرح جدول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ذیل می باشد</a:t>
            </a:r>
            <a:r>
              <a:rPr lang="en-US" sz="2800" dirty="0" smtClean="0">
                <a:solidFill>
                  <a:schemeClr val="tx1">
                    <a:lumMod val="75000"/>
                    <a:lumOff val="25000"/>
                  </a:schemeClr>
                </a:solidFill>
                <a:latin typeface="Traditional Arabic" panose="02020603050405020304" pitchFamily="18" charset="-78"/>
                <a:cs typeface="2 Mitra" panose="00000400000000000000" pitchFamily="2" charset="-78"/>
              </a:rPr>
              <a:t>:</a:t>
            </a:r>
            <a:r>
              <a:rPr lang="en-US" sz="32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3200" dirty="0">
                <a:solidFill>
                  <a:schemeClr val="tx1">
                    <a:lumMod val="75000"/>
                    <a:lumOff val="25000"/>
                  </a:schemeClr>
                </a:solidFill>
                <a:latin typeface="Traditional Arabic" panose="02020603050405020304" pitchFamily="18" charset="-78"/>
                <a:cs typeface="2 Mitra" panose="00000400000000000000" pitchFamily="2" charset="-78"/>
              </a:rPr>
            </a:br>
            <a:endParaRPr lang="en-US" sz="3200" dirty="0">
              <a:solidFill>
                <a:schemeClr val="tx1">
                  <a:lumMod val="75000"/>
                  <a:lumOff val="25000"/>
                </a:schemeClr>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2624548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1"/>
            <a:ext cx="6629400" cy="6476999"/>
          </a:xfrm>
        </p:spPr>
        <p:txBody>
          <a:bodyPr>
            <a:noAutofit/>
          </a:bodyPr>
          <a:lstStyle/>
          <a:p>
            <a:pPr algn="r" rtl="1"/>
            <a:r>
              <a:rPr lang="fa-IR" sz="3200" dirty="0" smtClean="0">
                <a:solidFill>
                  <a:schemeClr val="tx1">
                    <a:lumMod val="75000"/>
                    <a:lumOff val="25000"/>
                  </a:schemeClr>
                </a:solidFill>
                <a:cs typeface="2 Zar" panose="00000400000000000000" pitchFamily="2" charset="-78"/>
              </a:rPr>
              <a:t/>
            </a:r>
            <a:br>
              <a:rPr lang="fa-IR" sz="3200" dirty="0" smtClean="0">
                <a:solidFill>
                  <a:schemeClr val="tx1">
                    <a:lumMod val="75000"/>
                    <a:lumOff val="25000"/>
                  </a:schemeClr>
                </a:solidFill>
                <a:cs typeface="2 Zar" panose="00000400000000000000" pitchFamily="2" charset="-78"/>
              </a:rPr>
            </a:br>
            <a:r>
              <a:rPr lang="fa-IR" sz="2200" dirty="0" smtClean="0">
                <a:solidFill>
                  <a:schemeClr val="tx1">
                    <a:lumMod val="75000"/>
                    <a:lumOff val="25000"/>
                  </a:schemeClr>
                </a:solidFill>
                <a:cs typeface="B Titr" panose="00000700000000000000" pitchFamily="2" charset="-78"/>
              </a:rPr>
              <a:t/>
            </a:r>
            <a:br>
              <a:rPr lang="fa-IR" sz="2200" dirty="0" smtClean="0">
                <a:solidFill>
                  <a:schemeClr val="tx1">
                    <a:lumMod val="75000"/>
                    <a:lumOff val="25000"/>
                  </a:schemeClr>
                </a:solidFill>
                <a:cs typeface="B Titr" panose="000007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*اصلاح اسناد ملکی پارامیس با حذف واژه «موسسه» از ابتدای نام صندوق شامل پلاک های ثبتی 1863/13432 و 1863/12537 و 2064/7 طی یک بازه زمانی 3 ماهه از طریق اداره ثبت اسناد و املاک زیبادشت- سازمان ثبت شرکت ها و اخذ موافقت بلامانع بودن اصلاح از بانک سپه (99/3/5</a:t>
            </a:r>
            <a:r>
              <a:rPr lang="fa-IR" sz="2300" dirty="0" smtClean="0">
                <a:solidFill>
                  <a:schemeClr val="tx1">
                    <a:lumMod val="75000"/>
                    <a:lumOff val="25000"/>
                  </a:schemeClr>
                </a:solidFill>
                <a:cs typeface="2 Zar" panose="00000400000000000000" pitchFamily="2" charset="-78"/>
              </a:rPr>
              <a:t>)</a:t>
            </a:r>
            <a:br>
              <a:rPr lang="fa-IR" sz="2300" dirty="0" smtClean="0">
                <a:solidFill>
                  <a:schemeClr val="tx1">
                    <a:lumMod val="75000"/>
                    <a:lumOff val="25000"/>
                  </a:schemeClr>
                </a:solidFill>
                <a:cs typeface="2 Zar" panose="00000400000000000000" pitchFamily="2" charset="-78"/>
              </a:rPr>
            </a:br>
            <a:r>
              <a:rPr lang="en-US" sz="2300" dirty="0">
                <a:solidFill>
                  <a:schemeClr val="tx1">
                    <a:lumMod val="75000"/>
                    <a:lumOff val="25000"/>
                  </a:schemeClr>
                </a:solidFill>
                <a:cs typeface="2 Zar" panose="00000400000000000000" pitchFamily="2" charset="-78"/>
              </a:rPr>
              <a:t/>
            </a:r>
            <a:br>
              <a:rPr lang="en-US" sz="2300" dirty="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 اقدام جهت تجمیع اسناد ملکی پارامیس در یک پلاک ملکی مادر جهت تفکیک و اخذ 420 سند تک برگی برای مالکین تجاری و مسکونی برج پارامیس</a:t>
            </a: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ارائه کار تجمیع در اداره ثبت اسناد و املاک زیبادشت و شهرداری منطقه 22 و نظام مهندسی و واحد حقوقی بانک سپه در دست اقدام میباشد.</a:t>
            </a:r>
            <a:br>
              <a:rPr lang="fa-IR" sz="2300" dirty="0" smtClean="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
            </a:r>
            <a:br>
              <a:rPr lang="fa-IR" sz="2300" dirty="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*پیگیری رفع ایرادات آیتم آتش نشانی برج پارامیس که توسط مشاوران و کارشناسان سازمان آتش نشانی حدود 95 مورد طرح گردیده از مورخه 97/11/25 شروع و تاکنون هنوز بدلیل گستردگی ابعاد نواقص ادامه دارد.</a:t>
            </a:r>
            <a:r>
              <a:rPr lang="en-US" sz="2400" dirty="0"/>
              <a:t/>
            </a:r>
            <a:br>
              <a:rPr lang="en-US" sz="2400" dirty="0"/>
            </a:br>
            <a:r>
              <a:rPr lang="en-US" sz="2400" dirty="0">
                <a:cs typeface="2 Zar" panose="00000400000000000000" pitchFamily="2" charset="-78"/>
              </a:rPr>
              <a:t/>
            </a:r>
            <a:br>
              <a:rPr lang="en-US" sz="2400" dirty="0">
                <a:cs typeface="2 Zar" panose="00000400000000000000" pitchFamily="2" charset="-78"/>
              </a:rPr>
            </a:br>
            <a:endParaRPr lang="en-US" sz="20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492329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1"/>
            <a:ext cx="6553200" cy="5486399"/>
          </a:xfrm>
        </p:spPr>
        <p:txBody>
          <a:bodyPr>
            <a:noAutofit/>
          </a:bodyPr>
          <a:lstStyle/>
          <a:p>
            <a:pPr algn="r" rtl="1"/>
            <a:r>
              <a:rPr lang="fa-IR" sz="3200" dirty="0" smtClean="0">
                <a:solidFill>
                  <a:schemeClr val="tx1">
                    <a:lumMod val="75000"/>
                    <a:lumOff val="25000"/>
                  </a:schemeClr>
                </a:solidFill>
                <a:cs typeface="2 Zar" panose="00000400000000000000" pitchFamily="2" charset="-78"/>
              </a:rPr>
              <a:t/>
            </a:r>
            <a:br>
              <a:rPr lang="fa-IR" sz="3200" dirty="0" smtClean="0">
                <a:solidFill>
                  <a:schemeClr val="tx1">
                    <a:lumMod val="75000"/>
                    <a:lumOff val="25000"/>
                  </a:schemeClr>
                </a:solidFill>
                <a:cs typeface="2 Zar" panose="00000400000000000000" pitchFamily="2" charset="-78"/>
              </a:rPr>
            </a:br>
            <a:r>
              <a:rPr lang="fa-IR" sz="2200" dirty="0" smtClean="0">
                <a:solidFill>
                  <a:schemeClr val="tx1">
                    <a:lumMod val="75000"/>
                    <a:lumOff val="25000"/>
                  </a:schemeClr>
                </a:solidFill>
                <a:cs typeface="B Titr" panose="00000700000000000000" pitchFamily="2" charset="-78"/>
              </a:rPr>
              <a:t/>
            </a:r>
            <a:br>
              <a:rPr lang="fa-IR" sz="2200" dirty="0" smtClean="0">
                <a:solidFill>
                  <a:schemeClr val="tx1">
                    <a:lumMod val="75000"/>
                    <a:lumOff val="25000"/>
                  </a:schemeClr>
                </a:solidFill>
                <a:cs typeface="B Titr" panose="000007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a:r>
            <a:br>
              <a:rPr lang="fa-IR" sz="2300" dirty="0" smtClean="0">
                <a:solidFill>
                  <a:schemeClr val="tx1">
                    <a:lumMod val="75000"/>
                    <a:lumOff val="25000"/>
                  </a:schemeClr>
                </a:solidFill>
                <a:cs typeface="2 Zar" panose="00000400000000000000" pitchFamily="2" charset="-78"/>
              </a:rPr>
            </a:br>
            <a:r>
              <a:rPr lang="fa-IR" sz="2300" dirty="0">
                <a:solidFill>
                  <a:schemeClr val="tx1">
                    <a:lumMod val="75000"/>
                    <a:lumOff val="25000"/>
                  </a:schemeClr>
                </a:solidFill>
                <a:cs typeface="2 Zar" panose="00000400000000000000" pitchFamily="2" charset="-78"/>
              </a:rPr>
              <a:t/>
            </a:r>
            <a:br>
              <a:rPr lang="fa-IR" sz="2300" dirty="0">
                <a:solidFill>
                  <a:schemeClr val="tx1">
                    <a:lumMod val="75000"/>
                    <a:lumOff val="25000"/>
                  </a:schemeClr>
                </a:solidFill>
                <a:cs typeface="2 Zar" panose="00000400000000000000" pitchFamily="2" charset="-78"/>
              </a:rPr>
            </a:br>
            <a:r>
              <a:rPr lang="fa-IR" sz="2300" dirty="0" smtClean="0">
                <a:solidFill>
                  <a:schemeClr val="tx1">
                    <a:lumMod val="75000"/>
                    <a:lumOff val="25000"/>
                  </a:schemeClr>
                </a:solidFill>
                <a:cs typeface="2 Zar" panose="00000400000000000000" pitchFamily="2" charset="-78"/>
              </a:rPr>
              <a:t>* </a:t>
            </a:r>
            <a:r>
              <a:rPr lang="fa-IR" sz="2500" dirty="0" smtClean="0">
                <a:solidFill>
                  <a:schemeClr val="tx1">
                    <a:lumMod val="75000"/>
                    <a:lumOff val="25000"/>
                  </a:schemeClr>
                </a:solidFill>
                <a:cs typeface="2 Zar" panose="00000400000000000000" pitchFamily="2" charset="-78"/>
              </a:rPr>
              <a:t>پیگیری نصب آنتن رادیویی پست برق پارامیس از مورخه 98/12/13 با همکاری سه شرکت بزرگ تابش تابلو، سازمان مقررات تنظیم رادیویی و شرکت برق منطقه آزادی واحد دیسپاچینگ در دست اقدام است.</a:t>
            </a:r>
            <a:br>
              <a:rPr lang="fa-IR" sz="2500" dirty="0" smtClean="0">
                <a:solidFill>
                  <a:schemeClr val="tx1">
                    <a:lumMod val="75000"/>
                    <a:lumOff val="25000"/>
                  </a:schemeClr>
                </a:solidFill>
                <a:cs typeface="2 Zar" panose="00000400000000000000" pitchFamily="2" charset="-78"/>
              </a:rPr>
            </a:br>
            <a:r>
              <a:rPr lang="fa-IR" sz="2500" dirty="0" smtClean="0">
                <a:solidFill>
                  <a:schemeClr val="tx1">
                    <a:lumMod val="75000"/>
                    <a:lumOff val="25000"/>
                  </a:schemeClr>
                </a:solidFill>
                <a:cs typeface="2 Zar" panose="00000400000000000000" pitchFamily="2" charset="-78"/>
              </a:rPr>
              <a:t/>
            </a:r>
            <a:br>
              <a:rPr lang="fa-IR" sz="2500" dirty="0" smtClean="0">
                <a:solidFill>
                  <a:schemeClr val="tx1">
                    <a:lumMod val="75000"/>
                    <a:lumOff val="25000"/>
                  </a:schemeClr>
                </a:solidFill>
                <a:cs typeface="2 Zar" panose="00000400000000000000" pitchFamily="2" charset="-78"/>
              </a:rPr>
            </a:br>
            <a:r>
              <a:rPr lang="fa-IR" sz="2500" dirty="0" smtClean="0">
                <a:solidFill>
                  <a:schemeClr val="tx1">
                    <a:lumMod val="75000"/>
                    <a:lumOff val="25000"/>
                  </a:schemeClr>
                </a:solidFill>
                <a:cs typeface="2 Zar" panose="00000400000000000000" pitchFamily="2" charset="-78"/>
              </a:rPr>
              <a:t>* </a:t>
            </a:r>
            <a:r>
              <a:rPr lang="fa-IR" sz="2500" dirty="0">
                <a:solidFill>
                  <a:schemeClr val="tx1">
                    <a:lumMod val="75000"/>
                    <a:lumOff val="25000"/>
                  </a:schemeClr>
                </a:solidFill>
                <a:cs typeface="2 Zar" panose="00000400000000000000" pitchFamily="2" charset="-78"/>
              </a:rPr>
              <a:t>صدور حکم قلع و قمع </a:t>
            </a:r>
            <a:r>
              <a:rPr lang="fa-IR" sz="2500" dirty="0" smtClean="0">
                <a:solidFill>
                  <a:schemeClr val="tx1">
                    <a:lumMod val="75000"/>
                    <a:lumOff val="25000"/>
                  </a:schemeClr>
                </a:solidFill>
                <a:cs typeface="2 Zar" panose="00000400000000000000" pitchFamily="2" charset="-78"/>
              </a:rPr>
              <a:t>اضافه بنای پروژه </a:t>
            </a:r>
            <a:r>
              <a:rPr lang="fa-IR" sz="2500" dirty="0">
                <a:solidFill>
                  <a:schemeClr val="tx1">
                    <a:lumMod val="75000"/>
                    <a:lumOff val="25000"/>
                  </a:schemeClr>
                </a:solidFill>
                <a:cs typeface="2 Zar" panose="00000400000000000000" pitchFamily="2" charset="-78"/>
              </a:rPr>
              <a:t>چیتگر در کمیسیون ماده 100 بدلیل قریب 730 متر اضافه بنا که مورد اعتراض قرار گرفته و </a:t>
            </a:r>
            <a:r>
              <a:rPr lang="fa-IR" sz="2500" dirty="0" smtClean="0">
                <a:solidFill>
                  <a:schemeClr val="tx1">
                    <a:lumMod val="75000"/>
                    <a:lumOff val="25000"/>
                  </a:schemeClr>
                </a:solidFill>
                <a:cs typeface="2 Zar" panose="00000400000000000000" pitchFamily="2" charset="-78"/>
              </a:rPr>
              <a:t>در دیوان عدالت اداری </a:t>
            </a:r>
            <a:r>
              <a:rPr lang="fa-IR" sz="2500" dirty="0">
                <a:solidFill>
                  <a:schemeClr val="tx1">
                    <a:lumMod val="75000"/>
                    <a:lumOff val="25000"/>
                  </a:schemeClr>
                </a:solidFill>
                <a:cs typeface="2 Zar" panose="00000400000000000000" pitchFamily="2" charset="-78"/>
              </a:rPr>
              <a:t>برای </a:t>
            </a:r>
            <a:r>
              <a:rPr lang="fa-IR" sz="2500" dirty="0" smtClean="0">
                <a:solidFill>
                  <a:schemeClr val="tx1">
                    <a:lumMod val="75000"/>
                    <a:lumOff val="25000"/>
                  </a:schemeClr>
                </a:solidFill>
                <a:cs typeface="2 Zar" panose="00000400000000000000" pitchFamily="2" charset="-78"/>
              </a:rPr>
              <a:t>نقص حکم در حال رسیدگی </a:t>
            </a:r>
            <a:r>
              <a:rPr lang="fa-IR" sz="2500" dirty="0">
                <a:solidFill>
                  <a:schemeClr val="tx1">
                    <a:lumMod val="75000"/>
                    <a:lumOff val="25000"/>
                  </a:schemeClr>
                </a:solidFill>
                <a:cs typeface="2 Zar" panose="00000400000000000000" pitchFamily="2" charset="-78"/>
              </a:rPr>
              <a:t>است.</a:t>
            </a:r>
            <a:br>
              <a:rPr lang="fa-IR" sz="2500" dirty="0">
                <a:solidFill>
                  <a:schemeClr val="tx1">
                    <a:lumMod val="75000"/>
                    <a:lumOff val="25000"/>
                  </a:schemeClr>
                </a:solidFill>
                <a:cs typeface="2 Zar" panose="00000400000000000000" pitchFamily="2" charset="-78"/>
              </a:rPr>
            </a:br>
            <a:r>
              <a:rPr lang="en-US" sz="2400" dirty="0"/>
              <a:t/>
            </a:r>
            <a:br>
              <a:rPr lang="en-US" sz="2400" dirty="0"/>
            </a:br>
            <a:r>
              <a:rPr lang="en-US" sz="2400" dirty="0">
                <a:cs typeface="2 Zar" panose="00000400000000000000" pitchFamily="2" charset="-78"/>
              </a:rPr>
              <a:t/>
            </a:r>
            <a:br>
              <a:rPr lang="en-US" sz="2400" dirty="0">
                <a:cs typeface="2 Zar" panose="00000400000000000000" pitchFamily="2" charset="-78"/>
              </a:rPr>
            </a:br>
            <a:endParaRPr lang="en-US" sz="20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6312385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685800"/>
            <a:ext cx="6172200" cy="5638800"/>
          </a:xfrm>
        </p:spPr>
        <p:txBody>
          <a:bodyPr>
            <a:noAutofit/>
          </a:bodyPr>
          <a:lstStyle/>
          <a:p>
            <a:pPr marL="0" lvl="0" indent="0" algn="r" rtl="1">
              <a:lnSpc>
                <a:spcPct val="200000"/>
              </a:lnSpc>
            </a:pPr>
            <a:r>
              <a:rPr lang="fa-IR" sz="2400" dirty="0" smtClean="0">
                <a:solidFill>
                  <a:schemeClr val="tx1">
                    <a:lumMod val="75000"/>
                    <a:lumOff val="25000"/>
                  </a:schemeClr>
                </a:solidFill>
                <a:cs typeface="2 Zar" panose="00000400000000000000" pitchFamily="2" charset="-78"/>
              </a:rPr>
              <a:t>* دارایی </a:t>
            </a:r>
            <a:r>
              <a:rPr lang="fa-IR" sz="2400" dirty="0">
                <a:solidFill>
                  <a:schemeClr val="tx1">
                    <a:lumMod val="75000"/>
                    <a:lumOff val="25000"/>
                  </a:schemeClr>
                </a:solidFill>
                <a:cs typeface="2 Zar" panose="00000400000000000000" pitchFamily="2" charset="-78"/>
              </a:rPr>
              <a:t>موجود پروژه </a:t>
            </a:r>
            <a:r>
              <a:rPr lang="fa-IR" sz="2400" dirty="0" smtClean="0">
                <a:solidFill>
                  <a:schemeClr val="tx1">
                    <a:lumMod val="75000"/>
                    <a:lumOff val="25000"/>
                  </a:schemeClr>
                </a:solidFill>
                <a:cs typeface="2 Zar" panose="00000400000000000000" pitchFamily="2" charset="-78"/>
              </a:rPr>
              <a:t>580 پارکینگ </a:t>
            </a:r>
            <a:r>
              <a:rPr lang="fa-IR" sz="2400" dirty="0">
                <a:solidFill>
                  <a:schemeClr val="tx1">
                    <a:lumMod val="75000"/>
                    <a:lumOff val="25000"/>
                  </a:schemeClr>
                </a:solidFill>
                <a:cs typeface="2 Zar" panose="00000400000000000000" pitchFamily="2" charset="-78"/>
              </a:rPr>
              <a:t>(3 طبقه کامل)، 74 باب انباری و </a:t>
            </a:r>
            <a:r>
              <a:rPr lang="fa-IR" sz="2400" dirty="0" smtClean="0">
                <a:solidFill>
                  <a:schemeClr val="tx1">
                    <a:lumMod val="75000"/>
                    <a:lumOff val="25000"/>
                  </a:schemeClr>
                </a:solidFill>
                <a:cs typeface="2 Zar" panose="00000400000000000000" pitchFamily="2" charset="-78"/>
              </a:rPr>
              <a:t>20 واحد قریب 1100 متر مربع تجاری </a:t>
            </a:r>
            <a:r>
              <a:rPr lang="fa-IR" sz="2400" dirty="0">
                <a:solidFill>
                  <a:schemeClr val="tx1">
                    <a:lumMod val="75000"/>
                    <a:lumOff val="25000"/>
                  </a:schemeClr>
                </a:solidFill>
                <a:cs typeface="2 Zar" panose="00000400000000000000" pitchFamily="2" charset="-78"/>
              </a:rPr>
              <a:t>میباشد </a:t>
            </a:r>
            <a:r>
              <a:rPr lang="fa-IR" sz="2400" dirty="0" smtClean="0">
                <a:solidFill>
                  <a:schemeClr val="tx1">
                    <a:lumMod val="75000"/>
                    <a:lumOff val="25000"/>
                  </a:schemeClr>
                </a:solidFill>
                <a:cs typeface="2 Zar" panose="00000400000000000000" pitchFamily="2" charset="-78"/>
              </a:rPr>
              <a:t>که مبلغ آنها جوابگوی بدهی صندوق میباشد . </a:t>
            </a:r>
            <a:r>
              <a:rPr lang="en-US" sz="2400" dirty="0">
                <a:solidFill>
                  <a:schemeClr val="tx1">
                    <a:lumMod val="75000"/>
                    <a:lumOff val="25000"/>
                  </a:schemeClr>
                </a:solidFill>
                <a:cs typeface="2 Zar" panose="00000400000000000000" pitchFamily="2" charset="-78"/>
              </a:rPr>
              <a:t/>
            </a:r>
            <a:br>
              <a:rPr lang="en-US" sz="2400" dirty="0">
                <a:solidFill>
                  <a:schemeClr val="tx1">
                    <a:lumMod val="75000"/>
                    <a:lumOff val="25000"/>
                  </a:schemeClr>
                </a:solidFill>
                <a:cs typeface="2 Zar" panose="00000400000000000000" pitchFamily="2" charset="-78"/>
              </a:rPr>
            </a:br>
            <a:r>
              <a:rPr lang="fa-IR" sz="2400" dirty="0" smtClean="0">
                <a:solidFill>
                  <a:srgbClr val="FF0000"/>
                </a:solidFill>
                <a:cs typeface="2 Zar" panose="00000400000000000000" pitchFamily="2" charset="-78"/>
              </a:rPr>
              <a:t>* تاکنون قریب 22 میلیارد تومان اقساط وام پرداخت گردیده و نزدیک 60 میلیارد بدهی باقیمانده است . </a:t>
            </a:r>
            <a:br>
              <a:rPr lang="fa-IR" sz="2400" dirty="0" smtClean="0">
                <a:solidFill>
                  <a:srgbClr val="FF0000"/>
                </a:solidFill>
                <a:cs typeface="2 Zar" panose="00000400000000000000" pitchFamily="2" charset="-78"/>
              </a:rPr>
            </a:br>
            <a:r>
              <a:rPr lang="fa-IR" sz="2000" dirty="0" smtClean="0">
                <a:solidFill>
                  <a:schemeClr val="tx1">
                    <a:lumMod val="85000"/>
                    <a:lumOff val="15000"/>
                  </a:schemeClr>
                </a:solidFill>
                <a:cs typeface="2 Zar" panose="00000400000000000000" pitchFamily="2" charset="-78"/>
              </a:rPr>
              <a:t/>
            </a:r>
            <a:br>
              <a:rPr lang="fa-IR" sz="2000" dirty="0" smtClean="0">
                <a:solidFill>
                  <a:schemeClr val="tx1">
                    <a:lumMod val="85000"/>
                    <a:lumOff val="15000"/>
                  </a:schemeClr>
                </a:solidFill>
                <a:cs typeface="2 Zar" panose="00000400000000000000" pitchFamily="2" charset="-78"/>
              </a:rPr>
            </a:br>
            <a:endParaRPr lang="en-US" sz="2400" dirty="0">
              <a:solidFill>
                <a:schemeClr val="tx1">
                  <a:lumMod val="75000"/>
                  <a:lumOff val="25000"/>
                </a:schemeClr>
              </a:solidFill>
            </a:endParaRPr>
          </a:p>
        </p:txBody>
      </p:sp>
      <p:sp>
        <p:nvSpPr>
          <p:cNvPr id="4" name="Rectangle 3"/>
          <p:cNvSpPr/>
          <p:nvPr/>
        </p:nvSpPr>
        <p:spPr>
          <a:xfrm>
            <a:off x="2286000" y="457200"/>
            <a:ext cx="6172200" cy="615553"/>
          </a:xfrm>
          <a:prstGeom prst="rect">
            <a:avLst/>
          </a:prstGeom>
        </p:spPr>
        <p:txBody>
          <a:bodyPr wrap="square">
            <a:spAutoFit/>
          </a:bodyPr>
          <a:lstStyle/>
          <a:p>
            <a:r>
              <a:rPr lang="fa-IR" sz="1600" dirty="0" smtClean="0">
                <a:solidFill>
                  <a:schemeClr val="tx1">
                    <a:lumMod val="85000"/>
                    <a:lumOff val="15000"/>
                  </a:schemeClr>
                </a:solidFill>
                <a:cs typeface="2 Zar" panose="00000400000000000000" pitchFamily="2" charset="-78"/>
              </a:rPr>
              <a:t/>
            </a:r>
            <a:br>
              <a:rPr lang="fa-IR" sz="1600" dirty="0" smtClean="0">
                <a:solidFill>
                  <a:schemeClr val="tx1">
                    <a:lumMod val="85000"/>
                    <a:lumOff val="15000"/>
                  </a:schemeClr>
                </a:solidFill>
                <a:cs typeface="2 Zar" panose="00000400000000000000" pitchFamily="2" charset="-78"/>
              </a:rPr>
            </a:br>
            <a:endParaRPr lang="en-US" dirty="0"/>
          </a:p>
        </p:txBody>
      </p:sp>
    </p:spTree>
    <p:extLst>
      <p:ext uri="{BB962C8B-B14F-4D97-AF65-F5344CB8AC3E}">
        <p14:creationId xmlns:p14="http://schemas.microsoft.com/office/powerpoint/2010/main" val="3780709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66800" y="-2286000"/>
            <a:ext cx="11201400" cy="11201400"/>
          </a:xfrm>
        </p:spPr>
      </p:pic>
    </p:spTree>
    <p:extLst>
      <p:ext uri="{BB962C8B-B14F-4D97-AF65-F5344CB8AC3E}">
        <p14:creationId xmlns:p14="http://schemas.microsoft.com/office/powerpoint/2010/main" val="3434516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114800"/>
            <a:ext cx="6477000" cy="2895600"/>
          </a:xfrm>
        </p:spPr>
        <p:txBody>
          <a:bodyPr>
            <a:noAutofit/>
          </a:bodyPr>
          <a:lstStyle/>
          <a:p>
            <a:pPr algn="r" rtl="1"/>
            <a:r>
              <a:rPr lang="fa-IR" sz="24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4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400" b="1" u="sng"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400" b="1" u="sng" dirty="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4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400" b="1" u="sng" dirty="0" smtClean="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400" b="1"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b="1"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400" b="1" u="sng"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b="1" u="sng"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t>
            </a: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4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400"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en-US" sz="2400" dirty="0">
                <a:solidFill>
                  <a:schemeClr val="tx1">
                    <a:lumMod val="75000"/>
                    <a:lumOff val="25000"/>
                  </a:schemeClr>
                </a:solidFill>
                <a:latin typeface="Traditional Arabic" panose="02020603050405020304" pitchFamily="18" charset="-78"/>
                <a:cs typeface="Traditional Arabic" panose="02020603050405020304" pitchFamily="18" charset="-78"/>
              </a:rPr>
            </a:br>
            <a:endParaRPr lang="en-US" sz="2400" dirty="0">
              <a:solidFill>
                <a:schemeClr val="tx1">
                  <a:lumMod val="75000"/>
                  <a:lumOff val="25000"/>
                </a:schemeClr>
              </a:solidFill>
              <a:latin typeface="Traditional Arabic" panose="02020603050405020304" pitchFamily="18" charset="-78"/>
              <a:cs typeface="Traditional Arabic" panose="02020603050405020304" pitchFamily="18" charset="-78"/>
            </a:endParaRPr>
          </a:p>
        </p:txBody>
      </p:sp>
      <p:sp>
        <p:nvSpPr>
          <p:cNvPr id="3" name="Rectangle 2"/>
          <p:cNvSpPr/>
          <p:nvPr/>
        </p:nvSpPr>
        <p:spPr>
          <a:xfrm>
            <a:off x="2286000" y="-1387703"/>
            <a:ext cx="6248400" cy="9879628"/>
          </a:xfrm>
          <a:prstGeom prst="rect">
            <a:avLst/>
          </a:prstGeom>
        </p:spPr>
        <p:txBody>
          <a:bodyPr wrap="square">
            <a:spAutoFit/>
          </a:bodyPr>
          <a:lstStyle/>
          <a:p>
            <a:pPr algn="r"/>
            <a: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fa-IR" sz="2200" u="sng" dirty="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200" u="sng"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200" u="sng" dirty="0">
                <a:solidFill>
                  <a:schemeClr val="tx1">
                    <a:lumMod val="75000"/>
                    <a:lumOff val="25000"/>
                  </a:schemeClr>
                </a:solidFill>
                <a:latin typeface="Traditional Arabic" panose="02020603050405020304" pitchFamily="18" charset="-78"/>
                <a:cs typeface="2 Mitra" panose="00000400000000000000" pitchFamily="2" charset="-78"/>
              </a:rPr>
            </a:br>
            <a:r>
              <a:rPr lang="fa-IR" sz="2200" u="sng"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200" u="sng" dirty="0">
                <a:solidFill>
                  <a:schemeClr val="tx1">
                    <a:lumMod val="75000"/>
                    <a:lumOff val="25000"/>
                  </a:schemeClr>
                </a:solidFill>
                <a:latin typeface="Traditional Arabic" panose="02020603050405020304" pitchFamily="18" charset="-78"/>
                <a:cs typeface="2 Mitra" panose="00000400000000000000" pitchFamily="2" charset="-78"/>
              </a:rPr>
            </a:br>
            <a:r>
              <a:rPr lang="fa-IR" sz="2200" dirty="0">
                <a:solidFill>
                  <a:schemeClr val="tx1">
                    <a:lumMod val="75000"/>
                    <a:lumOff val="25000"/>
                  </a:schemeClr>
                </a:solidFill>
                <a:cs typeface="2 Zar" panose="00000400000000000000" pitchFamily="2" charset="-78"/>
              </a:rPr>
              <a:t/>
            </a:r>
            <a:br>
              <a:rPr lang="fa-IR" sz="2200" dirty="0">
                <a:solidFill>
                  <a:schemeClr val="tx1">
                    <a:lumMod val="75000"/>
                    <a:lumOff val="25000"/>
                  </a:schemeClr>
                </a:solidFill>
                <a:cs typeface="2 Zar" panose="00000400000000000000" pitchFamily="2" charset="-78"/>
              </a:rPr>
            </a:br>
            <a:r>
              <a:rPr lang="fa-IR" sz="2800" b="1" u="sng" dirty="0">
                <a:solidFill>
                  <a:schemeClr val="tx1">
                    <a:lumMod val="75000"/>
                    <a:lumOff val="25000"/>
                  </a:schemeClr>
                </a:solidFill>
                <a:latin typeface="Traditional Arabic" panose="02020603050405020304" pitchFamily="18" charset="-78"/>
                <a:cs typeface="2 Mitra" panose="00000400000000000000" pitchFamily="2" charset="-78"/>
              </a:rPr>
              <a:t>پروژه مروارید:</a:t>
            </a:r>
            <a:br>
              <a:rPr lang="fa-IR" sz="2800" b="1" u="sng" dirty="0">
                <a:solidFill>
                  <a:schemeClr val="tx1">
                    <a:lumMod val="75000"/>
                    <a:lumOff val="25000"/>
                  </a:schemeClr>
                </a:solidFill>
                <a:latin typeface="Traditional Arabic" panose="02020603050405020304" pitchFamily="18" charset="-78"/>
                <a:cs typeface="2 Mitra" panose="00000400000000000000" pitchFamily="2" charset="-78"/>
              </a:rPr>
            </a:br>
            <a:r>
              <a:rPr lang="fa-IR" sz="2200" dirty="0">
                <a:solidFill>
                  <a:schemeClr val="tx1">
                    <a:lumMod val="75000"/>
                    <a:lumOff val="25000"/>
                  </a:schemeClr>
                </a:solidFill>
                <a:cs typeface="2 Zar" panose="00000400000000000000" pitchFamily="2" charset="-78"/>
              </a:rPr>
              <a:t/>
            </a:r>
            <a:br>
              <a:rPr lang="fa-IR" sz="2200" dirty="0">
                <a:solidFill>
                  <a:schemeClr val="tx1">
                    <a:lumMod val="75000"/>
                    <a:lumOff val="25000"/>
                  </a:schemeClr>
                </a:solidFill>
                <a:cs typeface="2 Zar" panose="00000400000000000000" pitchFamily="2" charset="-78"/>
              </a:rPr>
            </a:br>
            <a:r>
              <a:rPr lang="fa-IR" sz="2600" b="1" dirty="0">
                <a:solidFill>
                  <a:schemeClr val="tx1">
                    <a:lumMod val="75000"/>
                    <a:lumOff val="25000"/>
                  </a:schemeClr>
                </a:solidFill>
                <a:cs typeface="2 Zar" panose="00000400000000000000" pitchFamily="2" charset="-78"/>
              </a:rPr>
              <a:t>کارهای انجام شده در دو سال گذشته: </a:t>
            </a:r>
            <a:r>
              <a:rPr lang="fa-IR" sz="2800" dirty="0">
                <a:solidFill>
                  <a:schemeClr val="tx1">
                    <a:lumMod val="75000"/>
                    <a:lumOff val="25000"/>
                  </a:schemeClr>
                </a:solidFill>
                <a:cs typeface="2 Zar" panose="00000400000000000000" pitchFamily="2" charset="-78"/>
              </a:rPr>
              <a:t/>
            </a:r>
            <a:br>
              <a:rPr lang="fa-IR" sz="2800" dirty="0">
                <a:solidFill>
                  <a:schemeClr val="tx1">
                    <a:lumMod val="75000"/>
                    <a:lumOff val="25000"/>
                  </a:schemeClr>
                </a:solidFill>
                <a:cs typeface="2 Zar" panose="00000400000000000000" pitchFamily="2" charset="-78"/>
              </a:rPr>
            </a:br>
            <a:r>
              <a:rPr lang="fa-IR" sz="2200" dirty="0">
                <a:solidFill>
                  <a:schemeClr val="tx1">
                    <a:lumMod val="75000"/>
                    <a:lumOff val="25000"/>
                  </a:schemeClr>
                </a:solidFill>
                <a:cs typeface="B Zar" panose="00000400000000000000" pitchFamily="2" charset="-78"/>
              </a:rPr>
              <a:t/>
            </a:r>
            <a:br>
              <a:rPr lang="fa-IR" sz="2200" dirty="0">
                <a:solidFill>
                  <a:schemeClr val="tx1">
                    <a:lumMod val="75000"/>
                    <a:lumOff val="25000"/>
                  </a:schemeClr>
                </a:solidFill>
                <a:cs typeface="B Zar" panose="00000400000000000000" pitchFamily="2" charset="-78"/>
              </a:rPr>
            </a:br>
            <a:r>
              <a:rPr lang="fa-IR" sz="2200" dirty="0">
                <a:solidFill>
                  <a:schemeClr val="tx1">
                    <a:lumMod val="75000"/>
                    <a:lumOff val="25000"/>
                  </a:schemeClr>
                </a:solidFill>
                <a:cs typeface="B Zar" panose="00000400000000000000" pitchFamily="2" charset="-78"/>
              </a:rPr>
              <a:t>*</a:t>
            </a:r>
            <a:r>
              <a:rPr lang="fa-IR" sz="2100" b="1" dirty="0">
                <a:solidFill>
                  <a:schemeClr val="tx1">
                    <a:lumMod val="75000"/>
                    <a:lumOff val="25000"/>
                  </a:schemeClr>
                </a:solidFill>
                <a:cs typeface="B Zar" panose="00000400000000000000" pitchFamily="2" charset="-78"/>
              </a:rPr>
              <a:t>یک میلیارد تومان برای راه اندازی پروژه و خروج از رکود از دانشگاه قرض گرفته </a:t>
            </a:r>
            <a:r>
              <a:rPr lang="fa-IR" sz="2100" b="1" dirty="0" smtClean="0">
                <a:solidFill>
                  <a:schemeClr val="tx1">
                    <a:lumMod val="75000"/>
                    <a:lumOff val="25000"/>
                  </a:schemeClr>
                </a:solidFill>
                <a:cs typeface="B Zar" panose="00000400000000000000" pitchFamily="2" charset="-78"/>
              </a:rPr>
              <a:t>شد. </a:t>
            </a:r>
            <a:r>
              <a:rPr lang="fa-IR" sz="2100" b="1" dirty="0">
                <a:solidFill>
                  <a:schemeClr val="tx1">
                    <a:lumMod val="75000"/>
                    <a:lumOff val="25000"/>
                  </a:schemeClr>
                </a:solidFill>
                <a:cs typeface="B Zar" panose="00000400000000000000" pitchFamily="2" charset="-78"/>
              </a:rPr>
              <a:t/>
            </a:r>
            <a:br>
              <a:rPr lang="fa-IR" sz="2100" b="1" dirty="0">
                <a:solidFill>
                  <a:schemeClr val="tx1">
                    <a:lumMod val="75000"/>
                    <a:lumOff val="25000"/>
                  </a:schemeClr>
                </a:solidFill>
                <a:cs typeface="B Zar" panose="00000400000000000000" pitchFamily="2" charset="-78"/>
              </a:rPr>
            </a:br>
            <a:r>
              <a:rPr lang="fa-IR" sz="2100" b="1" dirty="0">
                <a:solidFill>
                  <a:schemeClr val="tx1">
                    <a:lumMod val="75000"/>
                    <a:lumOff val="25000"/>
                  </a:schemeClr>
                </a:solidFill>
                <a:cs typeface="B Zar" panose="00000400000000000000" pitchFamily="2" charset="-78"/>
              </a:rPr>
              <a:t/>
            </a:r>
            <a:br>
              <a:rPr lang="fa-IR" sz="2100" b="1" dirty="0">
                <a:solidFill>
                  <a:schemeClr val="tx1">
                    <a:lumMod val="75000"/>
                    <a:lumOff val="25000"/>
                  </a:schemeClr>
                </a:solidFill>
                <a:cs typeface="B Zar" panose="00000400000000000000" pitchFamily="2" charset="-78"/>
              </a:rPr>
            </a:br>
            <a:r>
              <a:rPr lang="fa-IR" sz="2100" b="1" dirty="0">
                <a:solidFill>
                  <a:schemeClr val="tx1">
                    <a:lumMod val="75000"/>
                    <a:lumOff val="25000"/>
                  </a:schemeClr>
                </a:solidFill>
                <a:cs typeface="B Zar" panose="00000400000000000000" pitchFamily="2" charset="-78"/>
              </a:rPr>
              <a:t>* برگزاری دو جلسه مجمع عمومی ساختمان و انتخاب نمایندگان و اعضای هیأت مدیره پروژه توسط اعضا</a:t>
            </a:r>
            <a:br>
              <a:rPr lang="fa-IR" sz="2100" b="1" dirty="0">
                <a:solidFill>
                  <a:schemeClr val="tx1">
                    <a:lumMod val="75000"/>
                    <a:lumOff val="25000"/>
                  </a:schemeClr>
                </a:solidFill>
                <a:cs typeface="B Zar" panose="00000400000000000000" pitchFamily="2" charset="-78"/>
              </a:rPr>
            </a:br>
            <a:r>
              <a:rPr lang="en-US" sz="2100" b="1" dirty="0">
                <a:solidFill>
                  <a:schemeClr val="tx1">
                    <a:lumMod val="75000"/>
                    <a:lumOff val="25000"/>
                  </a:schemeClr>
                </a:solidFill>
                <a:cs typeface="B Zar" panose="00000400000000000000" pitchFamily="2" charset="-78"/>
              </a:rPr>
              <a:t/>
            </a:r>
            <a:br>
              <a:rPr lang="en-US" sz="2100" b="1" dirty="0">
                <a:solidFill>
                  <a:schemeClr val="tx1">
                    <a:lumMod val="75000"/>
                    <a:lumOff val="25000"/>
                  </a:schemeClr>
                </a:solidFill>
                <a:cs typeface="B Zar" panose="00000400000000000000" pitchFamily="2" charset="-78"/>
              </a:rPr>
            </a:br>
            <a:r>
              <a:rPr lang="fa-IR" sz="2100" b="1" dirty="0">
                <a:solidFill>
                  <a:schemeClr val="tx1">
                    <a:lumMod val="75000"/>
                    <a:lumOff val="25000"/>
                  </a:schemeClr>
                </a:solidFill>
                <a:cs typeface="B Zar" panose="00000400000000000000" pitchFamily="2" charset="-78"/>
              </a:rPr>
              <a:t>* انجام حسابرسی از پروژه و اعلام نتایج بر روی سایت صندوق</a:t>
            </a:r>
            <a:br>
              <a:rPr lang="fa-IR" sz="2100" b="1" dirty="0">
                <a:solidFill>
                  <a:schemeClr val="tx1">
                    <a:lumMod val="75000"/>
                    <a:lumOff val="25000"/>
                  </a:schemeClr>
                </a:solidFill>
                <a:cs typeface="B Zar" panose="00000400000000000000" pitchFamily="2" charset="-78"/>
              </a:rPr>
            </a:br>
            <a:r>
              <a:rPr lang="fa-IR" sz="2100" b="1" dirty="0">
                <a:solidFill>
                  <a:schemeClr val="tx1">
                    <a:lumMod val="75000"/>
                    <a:lumOff val="25000"/>
                  </a:schemeClr>
                </a:solidFill>
                <a:cs typeface="B Zar" panose="00000400000000000000" pitchFamily="2" charset="-78"/>
              </a:rPr>
              <a:t/>
            </a:r>
            <a:br>
              <a:rPr lang="fa-IR" sz="2100" b="1" dirty="0">
                <a:solidFill>
                  <a:schemeClr val="tx1">
                    <a:lumMod val="75000"/>
                    <a:lumOff val="25000"/>
                  </a:schemeClr>
                </a:solidFill>
                <a:cs typeface="B Zar" panose="00000400000000000000" pitchFamily="2" charset="-78"/>
              </a:rPr>
            </a:br>
            <a:r>
              <a:rPr lang="fa-IR" sz="2100" b="1" dirty="0">
                <a:solidFill>
                  <a:schemeClr val="tx1">
                    <a:lumMod val="75000"/>
                    <a:lumOff val="25000"/>
                  </a:schemeClr>
                </a:solidFill>
                <a:cs typeface="B Zar" panose="00000400000000000000" pitchFamily="2" charset="-78"/>
              </a:rPr>
              <a:t>* با حسابرسی انجام </a:t>
            </a:r>
            <a:r>
              <a:rPr lang="fa-IR" sz="2100" b="1" dirty="0" smtClean="0">
                <a:solidFill>
                  <a:schemeClr val="tx1">
                    <a:lumMod val="75000"/>
                    <a:lumOff val="25000"/>
                  </a:schemeClr>
                </a:solidFill>
                <a:cs typeface="B Zar" panose="00000400000000000000" pitchFamily="2" charset="-78"/>
              </a:rPr>
              <a:t>شده، </a:t>
            </a:r>
            <a:r>
              <a:rPr lang="fa-IR" sz="2100" b="1" dirty="0">
                <a:solidFill>
                  <a:schemeClr val="tx1">
                    <a:lumMod val="75000"/>
                    <a:lumOff val="25000"/>
                  </a:schemeClr>
                </a:solidFill>
                <a:cs typeface="B Zar" panose="00000400000000000000" pitchFamily="2" charset="-78"/>
              </a:rPr>
              <a:t>هزینه های بعد از حسابرسی مبلغ 6/4 میلیارد تومان </a:t>
            </a:r>
            <a:r>
              <a:rPr lang="fa-IR" sz="2100" b="1" dirty="0" smtClean="0">
                <a:solidFill>
                  <a:schemeClr val="tx1">
                    <a:lumMod val="75000"/>
                    <a:lumOff val="25000"/>
                  </a:schemeClr>
                </a:solidFill>
                <a:cs typeface="B Zar" panose="00000400000000000000" pitchFamily="2" charset="-78"/>
              </a:rPr>
              <a:t>بیش </a:t>
            </a:r>
            <a:r>
              <a:rPr lang="fa-IR" sz="2100" b="1" dirty="0">
                <a:solidFill>
                  <a:schemeClr val="tx1">
                    <a:lumMod val="75000"/>
                    <a:lumOff val="25000"/>
                  </a:schemeClr>
                </a:solidFill>
                <a:cs typeface="B Zar" panose="00000400000000000000" pitchFamily="2" charset="-78"/>
              </a:rPr>
              <a:t>از پرداختی اعضا </a:t>
            </a:r>
            <a:r>
              <a:rPr lang="fa-IR" sz="2100" b="1" dirty="0" smtClean="0">
                <a:solidFill>
                  <a:schemeClr val="tx1">
                    <a:lumMod val="75000"/>
                    <a:lumOff val="25000"/>
                  </a:schemeClr>
                </a:solidFill>
                <a:cs typeface="B Zar" panose="00000400000000000000" pitchFamily="2" charset="-78"/>
              </a:rPr>
              <a:t>صندوق هزینه </a:t>
            </a:r>
            <a:r>
              <a:rPr lang="fa-IR" sz="2100" b="1" dirty="0">
                <a:solidFill>
                  <a:schemeClr val="tx1">
                    <a:lumMod val="75000"/>
                    <a:lumOff val="25000"/>
                  </a:schemeClr>
                </a:solidFill>
                <a:cs typeface="B Zar" panose="00000400000000000000" pitchFamily="2" charset="-78"/>
              </a:rPr>
              <a:t>نموده است که در جلسه مشترک با هیأت مدیره برج </a:t>
            </a:r>
            <a:r>
              <a:rPr lang="fa-IR" sz="2100" b="1" dirty="0" smtClean="0">
                <a:solidFill>
                  <a:schemeClr val="tx1">
                    <a:lumMod val="75000"/>
                    <a:lumOff val="25000"/>
                  </a:schemeClr>
                </a:solidFill>
                <a:cs typeface="B Zar" panose="00000400000000000000" pitchFamily="2" charset="-78"/>
              </a:rPr>
              <a:t>توافق گردید </a:t>
            </a:r>
            <a:r>
              <a:rPr lang="fa-IR" sz="2100" b="1" dirty="0">
                <a:solidFill>
                  <a:schemeClr val="tx1">
                    <a:lumMod val="75000"/>
                    <a:lumOff val="25000"/>
                  </a:schemeClr>
                </a:solidFill>
                <a:cs typeface="B Zar" panose="00000400000000000000" pitchFamily="2" charset="-78"/>
              </a:rPr>
              <a:t>بصورت 40% نقد و 20% چک 99/8/1 </a:t>
            </a:r>
            <a:r>
              <a:rPr lang="fa-IR" sz="2100" b="1" dirty="0" smtClean="0">
                <a:solidFill>
                  <a:schemeClr val="tx1">
                    <a:lumMod val="75000"/>
                    <a:lumOff val="25000"/>
                  </a:schemeClr>
                </a:solidFill>
                <a:cs typeface="B Zar" panose="00000400000000000000" pitchFamily="2" charset="-78"/>
              </a:rPr>
              <a:t>و 40% باقیمانده را در </a:t>
            </a:r>
            <a:r>
              <a:rPr lang="fa-IR" sz="2100" b="1" dirty="0">
                <a:solidFill>
                  <a:schemeClr val="tx1">
                    <a:lumMod val="75000"/>
                    <a:lumOff val="25000"/>
                  </a:schemeClr>
                </a:solidFill>
                <a:cs typeface="B Zar" panose="00000400000000000000" pitchFamily="2" charset="-78"/>
              </a:rPr>
              <a:t>زمان فک رهن سند پرداخت نمایند.</a:t>
            </a:r>
            <a:br>
              <a:rPr lang="fa-IR" sz="2100" b="1" dirty="0">
                <a:solidFill>
                  <a:schemeClr val="tx1">
                    <a:lumMod val="75000"/>
                    <a:lumOff val="25000"/>
                  </a:schemeClr>
                </a:solidFill>
                <a:cs typeface="B Zar" panose="00000400000000000000" pitchFamily="2" charset="-78"/>
              </a:rPr>
            </a:br>
            <a:r>
              <a:rPr lang="en-US" sz="2200" dirty="0">
                <a:solidFill>
                  <a:schemeClr val="tx1">
                    <a:lumMod val="75000"/>
                    <a:lumOff val="25000"/>
                  </a:schemeClr>
                </a:solidFill>
                <a:cs typeface="B Zar" panose="00000400000000000000" pitchFamily="2" charset="-78"/>
              </a:rPr>
              <a:t/>
            </a:r>
            <a:br>
              <a:rPr lang="en-US" sz="2200" dirty="0">
                <a:solidFill>
                  <a:schemeClr val="tx1">
                    <a:lumMod val="75000"/>
                    <a:lumOff val="25000"/>
                  </a:schemeClr>
                </a:solidFill>
                <a:cs typeface="B Zar" panose="00000400000000000000" pitchFamily="2" charset="-78"/>
              </a:rPr>
            </a:br>
            <a:r>
              <a:rPr lang="en-US" sz="2200" dirty="0">
                <a:solidFill>
                  <a:schemeClr val="tx1">
                    <a:lumMod val="75000"/>
                    <a:lumOff val="25000"/>
                  </a:schemeClr>
                </a:solidFill>
                <a:cs typeface="B Zar" panose="00000400000000000000" pitchFamily="2" charset="-78"/>
              </a:rPr>
              <a:t/>
            </a:r>
            <a:br>
              <a:rPr lang="en-US" sz="2200" dirty="0">
                <a:solidFill>
                  <a:schemeClr val="tx1">
                    <a:lumMod val="75000"/>
                    <a:lumOff val="25000"/>
                  </a:schemeClr>
                </a:solidFill>
                <a:cs typeface="B Zar" panose="00000400000000000000" pitchFamily="2" charset="-78"/>
              </a:rPr>
            </a:br>
            <a:r>
              <a:rPr lang="en-US" sz="2200" dirty="0">
                <a:solidFill>
                  <a:schemeClr val="tx1">
                    <a:lumMod val="75000"/>
                    <a:lumOff val="25000"/>
                  </a:schemeClr>
                </a:solidFill>
                <a:cs typeface="B Zar" panose="00000400000000000000" pitchFamily="2" charset="-78"/>
              </a:rPr>
              <a:t/>
            </a:r>
            <a:br>
              <a:rPr lang="en-US" sz="2200" dirty="0">
                <a:solidFill>
                  <a:schemeClr val="tx1">
                    <a:lumMod val="75000"/>
                    <a:lumOff val="25000"/>
                  </a:schemeClr>
                </a:solidFill>
                <a:cs typeface="B Zar" panose="00000400000000000000" pitchFamily="2" charset="-78"/>
              </a:rPr>
            </a:br>
            <a:r>
              <a:rPr lang="fa-IR" sz="2200" dirty="0">
                <a:solidFill>
                  <a:schemeClr val="tx1">
                    <a:lumMod val="75000"/>
                    <a:lumOff val="25000"/>
                  </a:schemeClr>
                </a:solidFill>
                <a:cs typeface="B Zar" panose="00000400000000000000" pitchFamily="2" charset="-78"/>
              </a:rPr>
              <a:t> </a:t>
            </a:r>
            <a:r>
              <a:rPr lang="en-US" sz="2200" dirty="0">
                <a:solidFill>
                  <a:schemeClr val="tx1">
                    <a:lumMod val="75000"/>
                    <a:lumOff val="25000"/>
                  </a:schemeClr>
                </a:solidFill>
                <a:cs typeface="B Zar" panose="00000400000000000000" pitchFamily="2" charset="-78"/>
              </a:rPr>
              <a:t/>
            </a:r>
            <a:br>
              <a:rPr lang="en-US" sz="2200" dirty="0">
                <a:solidFill>
                  <a:schemeClr val="tx1">
                    <a:lumMod val="75000"/>
                    <a:lumOff val="25000"/>
                  </a:schemeClr>
                </a:solidFill>
                <a:cs typeface="B Zar" panose="00000400000000000000" pitchFamily="2" charset="-78"/>
              </a:rPr>
            </a:br>
            <a:r>
              <a:rPr lang="en-US" sz="2200"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en-US" sz="2200" dirty="0">
                <a:solidFill>
                  <a:schemeClr val="tx1">
                    <a:lumMod val="75000"/>
                    <a:lumOff val="25000"/>
                  </a:schemeClr>
                </a:solidFill>
                <a:latin typeface="Traditional Arabic" panose="02020603050405020304" pitchFamily="18" charset="-78"/>
                <a:cs typeface="Traditional Arabic" panose="02020603050405020304" pitchFamily="18" charset="-78"/>
              </a:rPr>
            </a:br>
            <a:endParaRPr lang="en-US" sz="2200" dirty="0">
              <a:solidFill>
                <a:schemeClr val="tx1">
                  <a:lumMod val="75000"/>
                  <a:lumOff val="25000"/>
                </a:schemeClr>
              </a:solidFill>
            </a:endParaRPr>
          </a:p>
        </p:txBody>
      </p:sp>
    </p:spTree>
    <p:extLst>
      <p:ext uri="{BB962C8B-B14F-4D97-AF65-F5344CB8AC3E}">
        <p14:creationId xmlns:p14="http://schemas.microsoft.com/office/powerpoint/2010/main" val="3069522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19200"/>
            <a:ext cx="6477000" cy="6172200"/>
          </a:xfrm>
        </p:spPr>
        <p:txBody>
          <a:bodyPr>
            <a:noAutofit/>
          </a:bodyPr>
          <a:lstStyle/>
          <a:p>
            <a:pPr algn="r" rtl="1"/>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t>
            </a:r>
            <a:r>
              <a:rPr lang="fa-IR" sz="2600" dirty="0" smtClean="0">
                <a:solidFill>
                  <a:schemeClr val="tx1">
                    <a:lumMod val="75000"/>
                    <a:lumOff val="25000"/>
                  </a:schemeClr>
                </a:solidFill>
                <a:cs typeface="B Zar" panose="00000400000000000000" pitchFamily="2" charset="-78"/>
              </a:rPr>
              <a:t>برق پروژه مروارید:</a:t>
            </a: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1- اخذ مجوز ساخت پست برق (جانمائی) از شهرداری و شرکت برق منطقه آزادی</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2- ساخت تابلو کنتورهای برق جهت 150 واحد مسکونی پروژه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3- ساخت پست برق بر اساس نقشه و طرح واحد اجرایی شرکت برق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4- انتقال پست به واحد حقوقی شرکت توزیع برق تهران </a:t>
            </a: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642633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800600"/>
            <a:ext cx="6477000" cy="2438400"/>
          </a:xfrm>
        </p:spPr>
        <p:txBody>
          <a:bodyPr>
            <a:noAutofit/>
          </a:bodyPr>
          <a:lstStyle/>
          <a:p>
            <a:pPr algn="r"/>
            <a:r>
              <a:rPr lang="fa-IR" sz="2400" dirty="0">
                <a:solidFill>
                  <a:schemeClr val="tx1">
                    <a:lumMod val="75000"/>
                    <a:lumOff val="25000"/>
                  </a:schemeClr>
                </a:solidFill>
                <a:cs typeface="B Zar" panose="00000400000000000000" pitchFamily="2" charset="-78"/>
              </a:rPr>
              <a:t>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2 Zar" panose="00000400000000000000" pitchFamily="2" charset="-78"/>
              </a:rPr>
              <a:t>5- </a:t>
            </a:r>
            <a:r>
              <a:rPr lang="fa-IR" sz="2400" dirty="0">
                <a:solidFill>
                  <a:schemeClr val="tx1">
                    <a:lumMod val="75000"/>
                    <a:lumOff val="25000"/>
                  </a:schemeClr>
                </a:solidFill>
                <a:cs typeface="2 Zar" panose="00000400000000000000" pitchFamily="2" charset="-78"/>
              </a:rPr>
              <a:t>تجهیز پست برق توسط شرکت برق منطقه آزادی </a:t>
            </a:r>
            <a:r>
              <a:rPr lang="fa-IR" sz="2400" dirty="0" smtClean="0">
                <a:solidFill>
                  <a:schemeClr val="tx1">
                    <a:lumMod val="75000"/>
                    <a:lumOff val="25000"/>
                  </a:schemeClr>
                </a:solidFill>
                <a:cs typeface="2 Zar" panose="00000400000000000000" pitchFamily="2" charset="-78"/>
              </a:rPr>
              <a:t>(</a:t>
            </a:r>
            <a:r>
              <a:rPr lang="fa-IR" sz="2400" dirty="0">
                <a:solidFill>
                  <a:schemeClr val="tx1">
                    <a:lumMod val="75000"/>
                    <a:lumOff val="25000"/>
                  </a:schemeClr>
                </a:solidFill>
                <a:cs typeface="2 Zar" panose="00000400000000000000" pitchFamily="2" charset="-78"/>
              </a:rPr>
              <a:t>کنتورها+ترانس ها</a:t>
            </a:r>
            <a:r>
              <a:rPr lang="fa-IR" sz="2400" dirty="0" smtClean="0">
                <a:solidFill>
                  <a:schemeClr val="tx1">
                    <a:lumMod val="75000"/>
                    <a:lumOff val="25000"/>
                  </a:schemeClr>
                </a:solidFill>
                <a:cs typeface="2 Zar" panose="00000400000000000000" pitchFamily="2" charset="-78"/>
              </a:rPr>
              <a:t>)</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6- </a:t>
            </a:r>
            <a:r>
              <a:rPr lang="fa-IR" sz="2400" dirty="0">
                <a:solidFill>
                  <a:schemeClr val="tx1">
                    <a:lumMod val="75000"/>
                    <a:lumOff val="25000"/>
                  </a:schemeClr>
                </a:solidFill>
                <a:cs typeface="2 Zar" panose="00000400000000000000" pitchFamily="2" charset="-78"/>
              </a:rPr>
              <a:t>اخذ تأییدیه سیستم برق پروژه از سازمان نظام مهندسی با پرداخت(283 میلیون تومان) به واحد مالی نظام </a:t>
            </a:r>
            <a:r>
              <a:rPr lang="fa-IR" sz="2400" dirty="0" smtClean="0">
                <a:solidFill>
                  <a:schemeClr val="tx1">
                    <a:lumMod val="75000"/>
                    <a:lumOff val="25000"/>
                  </a:schemeClr>
                </a:solidFill>
                <a:cs typeface="2 Zar" panose="00000400000000000000" pitchFamily="2" charset="-78"/>
              </a:rPr>
              <a:t>مهندسی</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7- </a:t>
            </a:r>
            <a:r>
              <a:rPr lang="fa-IR" sz="2400" dirty="0">
                <a:solidFill>
                  <a:schemeClr val="tx1">
                    <a:lumMod val="75000"/>
                    <a:lumOff val="25000"/>
                  </a:schemeClr>
                </a:solidFill>
                <a:cs typeface="2 Zar" panose="00000400000000000000" pitchFamily="2" charset="-78"/>
              </a:rPr>
              <a:t>اخذ مجوز حفاری از شهرداری منطقه 22 جهت کابل </a:t>
            </a:r>
            <a:r>
              <a:rPr lang="fa-IR" sz="2400" dirty="0" smtClean="0">
                <a:solidFill>
                  <a:schemeClr val="tx1">
                    <a:lumMod val="75000"/>
                    <a:lumOff val="25000"/>
                  </a:schemeClr>
                </a:solidFill>
                <a:cs typeface="2 Zar" panose="00000400000000000000" pitchFamily="2" charset="-78"/>
              </a:rPr>
              <a:t>گذاری</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8- </a:t>
            </a:r>
            <a:r>
              <a:rPr lang="fa-IR" sz="2400" dirty="0">
                <a:solidFill>
                  <a:schemeClr val="tx1">
                    <a:lumMod val="75000"/>
                    <a:lumOff val="25000"/>
                  </a:schemeClr>
                </a:solidFill>
                <a:cs typeface="2 Zar" panose="00000400000000000000" pitchFamily="2" charset="-78"/>
              </a:rPr>
              <a:t>جمع آوری برق موقت کارگاهی پروژه </a:t>
            </a:r>
            <a:r>
              <a:rPr lang="fa-IR" sz="2400" dirty="0" smtClean="0">
                <a:solidFill>
                  <a:schemeClr val="tx1">
                    <a:lumMod val="75000"/>
                    <a:lumOff val="25000"/>
                  </a:schemeClr>
                </a:solidFill>
                <a:cs typeface="2 Zar" panose="00000400000000000000" pitchFamily="2" charset="-78"/>
              </a:rPr>
              <a:t>مروارید</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600" dirty="0">
                <a:solidFill>
                  <a:schemeClr val="tx1">
                    <a:lumMod val="75000"/>
                    <a:lumOff val="25000"/>
                  </a:schemeClr>
                </a:solidFill>
                <a:cs typeface="2 Zar" panose="00000400000000000000" pitchFamily="2" charset="-78"/>
              </a:rPr>
              <a:t>و بالاخره برقدار شدن پروژه در مورخه 99/5/1</a:t>
            </a:r>
            <a:r>
              <a:rPr lang="en-US" sz="2400" dirty="0">
                <a:solidFill>
                  <a:schemeClr val="tx1">
                    <a:lumMod val="75000"/>
                    <a:lumOff val="25000"/>
                  </a:schemeClr>
                </a:solidFill>
                <a:cs typeface="2 Zar" panose="00000400000000000000" pitchFamily="2" charset="-78"/>
              </a:rPr>
              <a:t/>
            </a:r>
            <a:br>
              <a:rPr lang="en-US"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40542714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657600"/>
            <a:ext cx="6477000" cy="4800600"/>
          </a:xfrm>
        </p:spPr>
        <p:txBody>
          <a:bodyPr>
            <a:noAutofit/>
          </a:bodyPr>
          <a:lstStyle/>
          <a:p>
            <a:pPr algn="r" rtl="1"/>
            <a:r>
              <a:rPr lang="fa-IR" sz="2400" dirty="0">
                <a:solidFill>
                  <a:schemeClr val="tx1">
                    <a:lumMod val="75000"/>
                    <a:lumOff val="25000"/>
                  </a:schemeClr>
                </a:solidFill>
                <a:cs typeface="B Zar" panose="00000400000000000000" pitchFamily="2" charset="-78"/>
              </a:rPr>
              <a:t>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a:t>
            </a:r>
            <a:r>
              <a:rPr lang="fa-IR" sz="2600" dirty="0" smtClean="0">
                <a:solidFill>
                  <a:schemeClr val="tx1">
                    <a:lumMod val="75000"/>
                    <a:lumOff val="25000"/>
                  </a:schemeClr>
                </a:solidFill>
                <a:cs typeface="B Zar" panose="00000400000000000000" pitchFamily="2" charset="-78"/>
              </a:rPr>
              <a:t> گاز پروژه مروارید:</a:t>
            </a: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1- اخذ جانمایی احداث ایستگاه گاز از واحد فنی و عمرانی شهرداری منطقه 22</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2- ساخت ایستگاه گاز 1000 پوندی توسط پیمانکار شرکت گاز</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3- </a:t>
            </a:r>
            <a:r>
              <a:rPr lang="fa-IR" sz="2400" dirty="0">
                <a:solidFill>
                  <a:schemeClr val="tx1">
                    <a:lumMod val="75000"/>
                    <a:lumOff val="25000"/>
                  </a:schemeClr>
                </a:solidFill>
                <a:cs typeface="B Zar" panose="00000400000000000000" pitchFamily="2" charset="-78"/>
              </a:rPr>
              <a:t>اخذ تأییدیه ایستگاه گاز از واحد فنی و مهندسی شرکت گاز و تجهیز آن</a:t>
            </a:r>
            <a:br>
              <a:rPr lang="fa-IR" sz="2400" dirty="0">
                <a:solidFill>
                  <a:schemeClr val="tx1">
                    <a:lumMod val="75000"/>
                    <a:lumOff val="25000"/>
                  </a:schemeClr>
                </a:solidFill>
                <a:cs typeface="B Zar" panose="00000400000000000000" pitchFamily="2" charset="-78"/>
              </a:rPr>
            </a:br>
            <a:r>
              <a:rPr lang="en-US" sz="2400" dirty="0"/>
              <a:t/>
            </a:r>
            <a:br>
              <a:rPr lang="en-US" sz="2400" dirty="0"/>
            </a:br>
            <a:r>
              <a:rPr lang="fa-IR" sz="2400" dirty="0" smtClean="0">
                <a:solidFill>
                  <a:schemeClr val="tx1">
                    <a:lumMod val="75000"/>
                    <a:lumOff val="25000"/>
                  </a:schemeClr>
                </a:solidFill>
                <a:cs typeface="B Zar" panose="00000400000000000000" pitchFamily="2" charset="-78"/>
              </a:rPr>
              <a:t>4- </a:t>
            </a:r>
            <a:r>
              <a:rPr lang="fa-IR" sz="2400" dirty="0">
                <a:solidFill>
                  <a:schemeClr val="tx1">
                    <a:lumMod val="75000"/>
                    <a:lumOff val="25000"/>
                  </a:schemeClr>
                </a:solidFill>
                <a:cs typeface="B Zar" panose="00000400000000000000" pitchFamily="2" charset="-78"/>
              </a:rPr>
              <a:t>اخذ مجوز حفاری لوله گذاری خط گاز و تفکیک آن از </a:t>
            </a:r>
            <a:br>
              <a:rPr lang="fa-IR" sz="2400" dirty="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خط اصلی و هدایت آن به داخل ایستگاه گاز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17880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0"/>
            <a:ext cx="6477000" cy="3352800"/>
          </a:xfrm>
        </p:spPr>
        <p:txBody>
          <a:bodyPr>
            <a:noAutofit/>
          </a:bodyPr>
          <a:lstStyle/>
          <a:p>
            <a:pPr algn="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2 Zar" panose="00000400000000000000" pitchFamily="2" charset="-78"/>
              </a:rPr>
              <a:t>5- اخذ مجوز حفر چاه های ارت ایستگاه گاز</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6- </a:t>
            </a:r>
            <a:r>
              <a:rPr lang="fa-IR" sz="2400" dirty="0">
                <a:solidFill>
                  <a:schemeClr val="tx1">
                    <a:lumMod val="75000"/>
                    <a:lumOff val="25000"/>
                  </a:schemeClr>
                </a:solidFill>
                <a:cs typeface="2 Zar" panose="00000400000000000000" pitchFamily="2" charset="-78"/>
              </a:rPr>
              <a:t>اخذ </a:t>
            </a:r>
            <a:r>
              <a:rPr lang="fa-IR" sz="2400" dirty="0" smtClean="0">
                <a:solidFill>
                  <a:schemeClr val="tx1">
                    <a:lumMod val="75000"/>
                    <a:lumOff val="25000"/>
                  </a:schemeClr>
                </a:solidFill>
                <a:cs typeface="2 Zar" panose="00000400000000000000" pitchFamily="2" charset="-78"/>
              </a:rPr>
              <a:t>تأییدیه از واحدهای فنی  مهندسی شرکت گاز در رابطه با نقشه های سیستم لوله کشی داخلی (فشار ضعیف) شرکت ایمن سرای بهمن</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7- اخذ تأییدیه از سیستم لوله کشی داخلی طی 3 ماه از 9 ناظر سازمان نظام مهندسی شرکت گاز</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8- اخذ معرفی نامه از شرکت گاز به نظام مهندسی و تحویل نامه بانضمام 9 نقشه از 27 نقشه لوله کشی داخلی واحدهای پروژه به سازمان نظام مهندسی واحد غرب تهران</a:t>
            </a: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353418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5105400"/>
            <a:ext cx="6477000" cy="2590800"/>
          </a:xfrm>
        </p:spPr>
        <p:txBody>
          <a:bodyPr>
            <a:noAutofit/>
          </a:bodyPr>
          <a:lstStyle/>
          <a:p>
            <a:pPr algn="r"/>
            <a:r>
              <a:rPr lang="fa-IR" sz="2400" dirty="0">
                <a:solidFill>
                  <a:schemeClr val="tx1">
                    <a:lumMod val="75000"/>
                    <a:lumOff val="25000"/>
                  </a:schemeClr>
                </a:solidFill>
                <a:cs typeface="B Zar" panose="00000400000000000000" pitchFamily="2" charset="-78"/>
              </a:rPr>
              <a:t>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9- اخذ نامه از سازمان نظام مهندسی به تاریخ 99/6/12 جهت اداره گاز منطقه 15 تهران</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10- 95% کارهای مربوط به سیستم گازرسانی پروژه مروارید انجام شده و 5% باقیمانده در حوزه کاری شرکت گاز شامل وصل کنتورها و تست می باشد که با نصب کنتورها (8 عدد) سیستم گازرسانی پروژه مروارید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مورد بهره برداری قرار گرفت.</a:t>
            </a:r>
            <a:br>
              <a:rPr lang="fa-IR" sz="2400" dirty="0" smtClean="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2 Zar" panose="00000400000000000000" pitchFamily="2" charset="-78"/>
              </a:rPr>
              <a:t/>
            </a:r>
            <a:br>
              <a:rPr lang="fa-IR" sz="2400" dirty="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11- از 150 واحد مجتمع 110 واحد آن تاکنون تحویل قطعی گردیده و در تعدادی از واحدها مالکان ساکن گردیده اند.</a:t>
            </a:r>
            <a:br>
              <a:rPr lang="fa-IR" sz="2400" dirty="0" smtClean="0">
                <a:solidFill>
                  <a:schemeClr val="tx1">
                    <a:lumMod val="75000"/>
                    <a:lumOff val="25000"/>
                  </a:schemeClr>
                </a:solidFill>
                <a:cs typeface="2 Zar" panose="00000400000000000000" pitchFamily="2" charset="-78"/>
              </a:rPr>
            </a:br>
            <a:r>
              <a:rPr lang="en-US" sz="2400" dirty="0">
                <a:solidFill>
                  <a:schemeClr val="tx1">
                    <a:lumMod val="75000"/>
                    <a:lumOff val="25000"/>
                  </a:schemeClr>
                </a:solidFill>
                <a:cs typeface="2 Zar" panose="00000400000000000000" pitchFamily="2" charset="-78"/>
              </a:rPr>
              <a:t/>
            </a:r>
            <a:br>
              <a:rPr lang="en-US" sz="2400" dirty="0">
                <a:solidFill>
                  <a:schemeClr val="tx1">
                    <a:lumMod val="75000"/>
                    <a:lumOff val="25000"/>
                  </a:schemeClr>
                </a:solidFill>
                <a:cs typeface="2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4280915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6324600" cy="4572000"/>
          </a:xfrm>
        </p:spPr>
        <p:txBody>
          <a:bodyPr>
            <a:noAutofit/>
          </a:bodyPr>
          <a:lstStyle/>
          <a:p>
            <a:pPr algn="r" rtl="1"/>
            <a:r>
              <a:rPr lang="fa-IR" sz="3200" b="1"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3200" b="1"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3200" b="1" dirty="0" smtClean="0">
                <a:solidFill>
                  <a:schemeClr val="tx1">
                    <a:lumMod val="75000"/>
                    <a:lumOff val="25000"/>
                  </a:schemeClr>
                </a:solidFill>
                <a:latin typeface="Traditional Arabic" panose="02020603050405020304" pitchFamily="18" charset="-78"/>
                <a:cs typeface="2 Mitra" panose="00000400000000000000" pitchFamily="2" charset="-78"/>
              </a:rPr>
              <a:t>ب</a:t>
            </a:r>
            <a:r>
              <a:rPr lang="fa-IR" sz="3200" b="1" dirty="0">
                <a:solidFill>
                  <a:schemeClr val="tx1">
                    <a:lumMod val="75000"/>
                    <a:lumOff val="25000"/>
                  </a:schemeClr>
                </a:solidFill>
                <a:latin typeface="Traditional Arabic" panose="02020603050405020304" pitchFamily="18" charset="-78"/>
                <a:cs typeface="2 Mitra" panose="00000400000000000000" pitchFamily="2" charset="-78"/>
              </a:rPr>
              <a:t>) </a:t>
            </a:r>
            <a:r>
              <a:rPr lang="fa-IR" sz="3200" dirty="0">
                <a:solidFill>
                  <a:schemeClr val="tx1">
                    <a:lumMod val="75000"/>
                    <a:lumOff val="25000"/>
                  </a:schemeClr>
                </a:solidFill>
                <a:latin typeface="Traditional Arabic" panose="02020603050405020304" pitchFamily="18" charset="-78"/>
                <a:cs typeface="2 Mitra" panose="00000400000000000000" pitchFamily="2" charset="-78"/>
              </a:rPr>
              <a:t>مساعدت دولت: صندوق بعنوان بزرگترین صندوق وزارت علوم شناخته </a:t>
            </a:r>
            <a:r>
              <a:rPr lang="fa-IR" sz="3200" dirty="0" smtClean="0">
                <a:solidFill>
                  <a:schemeClr val="tx1">
                    <a:lumMod val="75000"/>
                    <a:lumOff val="25000"/>
                  </a:schemeClr>
                </a:solidFill>
                <a:latin typeface="Traditional Arabic" panose="02020603050405020304" pitchFamily="18" charset="-78"/>
                <a:cs typeface="2 Mitra" panose="00000400000000000000" pitchFamily="2" charset="-78"/>
              </a:rPr>
              <a:t>میشود </a:t>
            </a:r>
            <a:r>
              <a:rPr lang="fa-IR" sz="3200" dirty="0">
                <a:solidFill>
                  <a:schemeClr val="tx1">
                    <a:lumMod val="75000"/>
                    <a:lumOff val="25000"/>
                  </a:schemeClr>
                </a:solidFill>
                <a:latin typeface="Traditional Arabic" panose="02020603050405020304" pitchFamily="18" charset="-78"/>
                <a:cs typeface="2 Mitra" panose="00000400000000000000" pitchFamily="2" charset="-78"/>
              </a:rPr>
              <a:t>و برابر مصوبات مربوطه، از منابع دولتی </a:t>
            </a:r>
            <a:r>
              <a:rPr lang="fa-IR" sz="3200" dirty="0" smtClean="0">
                <a:solidFill>
                  <a:schemeClr val="tx1">
                    <a:lumMod val="75000"/>
                    <a:lumOff val="25000"/>
                  </a:schemeClr>
                </a:solidFill>
                <a:latin typeface="Traditional Arabic" panose="02020603050405020304" pitchFamily="18" charset="-78"/>
                <a:cs typeface="2 Mitra" panose="00000400000000000000" pitchFamily="2" charset="-78"/>
              </a:rPr>
              <a:t>جمعاً </a:t>
            </a:r>
            <a:r>
              <a:rPr lang="fa-IR" sz="3200" dirty="0">
                <a:solidFill>
                  <a:schemeClr val="tx1">
                    <a:lumMod val="75000"/>
                    <a:lumOff val="25000"/>
                  </a:schemeClr>
                </a:solidFill>
                <a:latin typeface="Traditional Arabic" panose="02020603050405020304" pitchFamily="18" charset="-78"/>
                <a:cs typeface="2 Mitra" panose="00000400000000000000" pitchFamily="2" charset="-78"/>
              </a:rPr>
              <a:t>مبلغ هشت میلیارد ریال به صندوق پرداخت شده و بعد از آن تاریخ واریز دیگری از طرف دولت نداشته </a:t>
            </a:r>
            <a:r>
              <a:rPr lang="fa-IR" sz="3200" dirty="0" smtClean="0">
                <a:solidFill>
                  <a:schemeClr val="tx1">
                    <a:lumMod val="75000"/>
                    <a:lumOff val="25000"/>
                  </a:schemeClr>
                </a:solidFill>
                <a:latin typeface="Traditional Arabic" panose="02020603050405020304" pitchFamily="18" charset="-78"/>
                <a:cs typeface="2 Mitra" panose="00000400000000000000" pitchFamily="2" charset="-78"/>
              </a:rPr>
              <a:t>ایم و این مبلغ را نیز خواسته اند که برگردانده شود . </a:t>
            </a:r>
            <a:endParaRPr lang="en-US" sz="3200" dirty="0">
              <a:solidFill>
                <a:schemeClr val="tx1">
                  <a:lumMod val="75000"/>
                  <a:lumOff val="25000"/>
                </a:schemeClr>
              </a:solidFill>
              <a:latin typeface="Traditional Arabic" panose="02020603050405020304" pitchFamily="18" charset="-78"/>
              <a:cs typeface="2 Mitra" panose="00000400000000000000" pitchFamily="2" charset="-78"/>
            </a:endParaRPr>
          </a:p>
        </p:txBody>
      </p:sp>
    </p:spTree>
    <p:extLst>
      <p:ext uri="{BB962C8B-B14F-4D97-AF65-F5344CB8AC3E}">
        <p14:creationId xmlns:p14="http://schemas.microsoft.com/office/powerpoint/2010/main" val="991738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4400"/>
            <a:ext cx="6400800" cy="5638800"/>
          </a:xfrm>
        </p:spPr>
        <p:txBody>
          <a:bodyPr>
            <a:noAutofit/>
          </a:bodyPr>
          <a:lstStyle/>
          <a:p>
            <a:pPr algn="r" rtl="1"/>
            <a:r>
              <a:rPr lang="fa-IR" sz="2800" dirty="0" smtClean="0">
                <a:solidFill>
                  <a:schemeClr val="tx1">
                    <a:lumMod val="75000"/>
                    <a:lumOff val="25000"/>
                  </a:schemeClr>
                </a:solidFill>
                <a:cs typeface="B Zar" panose="00000400000000000000" pitchFamily="2" charset="-78"/>
              </a:rPr>
              <a:t/>
            </a:r>
            <a:br>
              <a:rPr lang="fa-IR" sz="2800" dirty="0" smtClean="0">
                <a:solidFill>
                  <a:schemeClr val="tx1">
                    <a:lumMod val="75000"/>
                    <a:lumOff val="25000"/>
                  </a:schemeClr>
                </a:solidFill>
                <a:cs typeface="B Zar" panose="00000400000000000000" pitchFamily="2" charset="-78"/>
              </a:rPr>
            </a:br>
            <a:r>
              <a:rPr lang="fa-IR" sz="3200" dirty="0" smtClean="0">
                <a:solidFill>
                  <a:srgbClr val="FF0000"/>
                </a:solidFill>
                <a:cs typeface="B Zar" panose="00000400000000000000" pitchFamily="2" charset="-78"/>
              </a:rPr>
              <a:t>قابل توجه</a:t>
            </a:r>
            <a:r>
              <a:rPr lang="fa-IR" sz="3200" dirty="0">
                <a:solidFill>
                  <a:srgbClr val="FF0000"/>
                </a:solidFill>
                <a:cs typeface="B Zar" panose="00000400000000000000" pitchFamily="2" charset="-78"/>
              </a:rPr>
              <a:t/>
            </a:r>
            <a:br>
              <a:rPr lang="fa-IR" sz="3200" dirty="0">
                <a:solidFill>
                  <a:srgbClr val="FF0000"/>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
            </a:r>
            <a:br>
              <a:rPr lang="fa-IR" sz="2800" dirty="0" smtClean="0">
                <a:solidFill>
                  <a:schemeClr val="tx1">
                    <a:lumMod val="75000"/>
                    <a:lumOff val="25000"/>
                  </a:schemeClr>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*از 240 واحد مسکونی پروژه پارامیس 180 نفر واحد خود را تاکنون فروخته اند.</a:t>
            </a:r>
            <a:br>
              <a:rPr lang="fa-IR" sz="2800" dirty="0" smtClean="0">
                <a:solidFill>
                  <a:schemeClr val="tx1">
                    <a:lumMod val="75000"/>
                    <a:lumOff val="25000"/>
                  </a:schemeClr>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
            </a:r>
            <a:br>
              <a:rPr lang="fa-IR" sz="2800" dirty="0" smtClean="0">
                <a:solidFill>
                  <a:schemeClr val="tx1">
                    <a:lumMod val="75000"/>
                    <a:lumOff val="25000"/>
                  </a:schemeClr>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*از 161 واحد تجاری پروژه پارامیس تاکنون 141 نفر واحد خود را فروخته اند.</a:t>
            </a:r>
            <a:br>
              <a:rPr lang="fa-IR" sz="2800" dirty="0" smtClean="0">
                <a:solidFill>
                  <a:schemeClr val="tx1">
                    <a:lumMod val="75000"/>
                    <a:lumOff val="25000"/>
                  </a:schemeClr>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
            </a:r>
            <a:br>
              <a:rPr lang="fa-IR" sz="2800" dirty="0" smtClean="0">
                <a:solidFill>
                  <a:schemeClr val="tx1">
                    <a:lumMod val="75000"/>
                    <a:lumOff val="25000"/>
                  </a:schemeClr>
                </a:solidFill>
                <a:cs typeface="B Zar" panose="00000400000000000000" pitchFamily="2" charset="-78"/>
              </a:rPr>
            </a:br>
            <a:r>
              <a:rPr lang="fa-IR" sz="2800" dirty="0" smtClean="0">
                <a:solidFill>
                  <a:schemeClr val="tx1">
                    <a:lumMod val="75000"/>
                    <a:lumOff val="25000"/>
                  </a:schemeClr>
                </a:solidFill>
                <a:cs typeface="B Zar" panose="00000400000000000000" pitchFamily="2" charset="-78"/>
              </a:rPr>
              <a:t>*از 150 واحد مسکونی پروژه مروارید تاکنون 65 نفر واحد خود را فروخته اند.</a:t>
            </a:r>
            <a:r>
              <a:rPr lang="fa-IR" sz="2800" dirty="0" smtClean="0">
                <a:solidFill>
                  <a:schemeClr val="tx1">
                    <a:lumMod val="75000"/>
                    <a:lumOff val="25000"/>
                  </a:schemeClr>
                </a:solidFill>
                <a:cs typeface="2 Zar" panose="00000400000000000000" pitchFamily="2" charset="-78"/>
              </a:rPr>
              <a:t/>
            </a:r>
            <a:br>
              <a:rPr lang="fa-IR" sz="28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12430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914400"/>
            <a:ext cx="7010400" cy="7086600"/>
          </a:xfrm>
        </p:spPr>
        <p:txBody>
          <a:bodyPr>
            <a:noAutofit/>
          </a:bodyPr>
          <a:lstStyle/>
          <a:p>
            <a:pPr algn="r"/>
            <a:r>
              <a:rPr lang="fa-IR" sz="2400" dirty="0">
                <a:solidFill>
                  <a:schemeClr val="tx1">
                    <a:lumMod val="75000"/>
                    <a:lumOff val="25000"/>
                  </a:schemeClr>
                </a:solidFill>
                <a:cs typeface="B Zar" panose="00000400000000000000" pitchFamily="2" charset="-78"/>
              </a:rPr>
              <a:t>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800" dirty="0" smtClean="0">
                <a:solidFill>
                  <a:schemeClr val="tx1">
                    <a:lumMod val="75000"/>
                    <a:lumOff val="25000"/>
                  </a:schemeClr>
                </a:solidFill>
                <a:cs typeface="2 Zar" panose="00000400000000000000" pitchFamily="2" charset="-78"/>
              </a:rPr>
              <a:t>فعالیت های پیش بینی شده در سال جاری:</a:t>
            </a:r>
            <a:br>
              <a:rPr lang="fa-IR" sz="28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1- صدور برگ سهام جدید برای دادن به اعضا تا پایان سال</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2- ایجاد موسسه حقوقی برای ارائه خدمات حقوقی به همکاران</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3- ایجاد فروشگاه دیجیتال (باشگاه اعضا)</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4- جذب سرمایه گذار برای طرح های عمرانی رفاهی</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از جمله تأسیس اکوکمپ باغ بقائی- زائر سرای مشهد</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5- فعال نمودن کارگروه سرمایه گذاری</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6- قرارداد همکاری با سپاه پاسداران کرج جهت تهاتر اموال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صندوق با بدهی بانکی</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
            </a:r>
            <a:br>
              <a:rPr lang="fa-IR" sz="2400" dirty="0" smtClean="0">
                <a:solidFill>
                  <a:schemeClr val="tx1">
                    <a:lumMod val="75000"/>
                    <a:lumOff val="25000"/>
                  </a:schemeClr>
                </a:solidFill>
                <a:cs typeface="2 Zar" panose="00000400000000000000" pitchFamily="2" charset="-78"/>
              </a:rPr>
            </a:br>
            <a:r>
              <a:rPr lang="fa-IR" sz="2400" dirty="0" smtClean="0">
                <a:solidFill>
                  <a:schemeClr val="tx1">
                    <a:lumMod val="75000"/>
                    <a:lumOff val="25000"/>
                  </a:schemeClr>
                </a:solidFill>
                <a:cs typeface="2 Zar" panose="00000400000000000000" pitchFamily="2" charset="-78"/>
              </a:rPr>
              <a:t>7- مذاکره با بانک سپه برای تهاتر بدهی ها و فک رهن اسناد</a:t>
            </a: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fa-IR" sz="2400" dirty="0" smtClean="0">
                <a:solidFill>
                  <a:schemeClr val="tx1">
                    <a:lumMod val="75000"/>
                    <a:lumOff val="25000"/>
                  </a:schemeClr>
                </a:solidFill>
                <a:cs typeface="B Zar" panose="00000400000000000000" pitchFamily="2" charset="-78"/>
              </a:rPr>
              <a:t/>
            </a:r>
            <a:br>
              <a:rPr lang="fa-IR" sz="2400" dirty="0" smtClean="0">
                <a:solidFill>
                  <a:schemeClr val="tx1">
                    <a:lumMod val="75000"/>
                    <a:lumOff val="25000"/>
                  </a:schemeClr>
                </a:solidFill>
                <a:cs typeface="B Zar" panose="00000400000000000000" pitchFamily="2" charset="-78"/>
              </a:rPr>
            </a:br>
            <a:r>
              <a:rPr lang="fa-IR" sz="2400" dirty="0">
                <a:solidFill>
                  <a:schemeClr val="tx1">
                    <a:lumMod val="75000"/>
                    <a:lumOff val="25000"/>
                  </a:schemeClr>
                </a:solidFill>
                <a:cs typeface="B Zar" panose="00000400000000000000" pitchFamily="2" charset="-78"/>
              </a:rPr>
              <a:t/>
            </a:r>
            <a:br>
              <a:rPr lang="fa-IR" sz="2400" dirty="0">
                <a:solidFill>
                  <a:schemeClr val="tx1">
                    <a:lumMod val="75000"/>
                    <a:lumOff val="25000"/>
                  </a:schemeClr>
                </a:solidFill>
                <a:cs typeface="B Zar" panose="00000400000000000000" pitchFamily="2" charset="-78"/>
              </a:rPr>
            </a:br>
            <a:r>
              <a:rPr lang="en-US" sz="2400" dirty="0">
                <a:solidFill>
                  <a:schemeClr val="tx1">
                    <a:lumMod val="75000"/>
                    <a:lumOff val="25000"/>
                  </a:schemeClr>
                </a:solidFill>
                <a:cs typeface="B Zar" panose="00000400000000000000" pitchFamily="2" charset="-78"/>
              </a:rPr>
              <a:t/>
            </a:r>
            <a:br>
              <a:rPr lang="en-US" sz="2400" dirty="0">
                <a:solidFill>
                  <a:schemeClr val="tx1">
                    <a:lumMod val="75000"/>
                    <a:lumOff val="25000"/>
                  </a:schemeClr>
                </a:solidFill>
                <a:cs typeface="B Zar" panose="00000400000000000000" pitchFamily="2" charset="-78"/>
              </a:rPr>
            </a:br>
            <a:endParaRPr lang="en-US" sz="2400" dirty="0">
              <a:solidFill>
                <a:schemeClr val="tx1">
                  <a:lumMod val="75000"/>
                  <a:lumOff val="25000"/>
                </a:schemeClr>
              </a:solidFill>
            </a:endParaRPr>
          </a:p>
        </p:txBody>
      </p:sp>
    </p:spTree>
    <p:extLst>
      <p:ext uri="{BB962C8B-B14F-4D97-AF65-F5344CB8AC3E}">
        <p14:creationId xmlns:p14="http://schemas.microsoft.com/office/powerpoint/2010/main" val="1787217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457200" y="1648147"/>
            <a:ext cx="8108379" cy="3633543"/>
            <a:chOff x="-572" y="613"/>
            <a:chExt cx="8041" cy="3560"/>
          </a:xfrm>
        </p:grpSpPr>
        <p:sp>
          <p:nvSpPr>
            <p:cNvPr id="3" name="AutoShape 3"/>
            <p:cNvSpPr>
              <a:spLocks noChangeAspect="1" noChangeArrowheads="1" noTextEdit="1"/>
            </p:cNvSpPr>
            <p:nvPr/>
          </p:nvSpPr>
          <p:spPr bwMode="auto">
            <a:xfrm>
              <a:off x="261" y="613"/>
              <a:ext cx="6329" cy="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4" name="Rectangle 3"/>
            <p:cNvSpPr>
              <a:spLocks noChangeArrowheads="1"/>
            </p:cNvSpPr>
            <p:nvPr/>
          </p:nvSpPr>
          <p:spPr bwMode="auto">
            <a:xfrm>
              <a:off x="4786" y="613"/>
              <a:ext cx="2683" cy="72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prstClr val="black"/>
                </a:solidFill>
              </a:endParaRPr>
            </a:p>
          </p:txBody>
        </p:sp>
        <p:sp>
          <p:nvSpPr>
            <p:cNvPr id="5" name="Freeform 4"/>
            <p:cNvSpPr>
              <a:spLocks/>
            </p:cNvSpPr>
            <p:nvPr/>
          </p:nvSpPr>
          <p:spPr bwMode="auto">
            <a:xfrm>
              <a:off x="4204" y="613"/>
              <a:ext cx="582" cy="969"/>
            </a:xfrm>
            <a:custGeom>
              <a:avLst/>
              <a:gdLst>
                <a:gd name="T0" fmla="*/ 582 w 582"/>
                <a:gd name="T1" fmla="*/ 0 h 969"/>
                <a:gd name="T2" fmla="*/ 0 w 582"/>
                <a:gd name="T3" fmla="*/ 898 h 969"/>
                <a:gd name="T4" fmla="*/ 76 w 582"/>
                <a:gd name="T5" fmla="*/ 969 h 969"/>
                <a:gd name="T6" fmla="*/ 582 w 582"/>
                <a:gd name="T7" fmla="*/ 726 h 969"/>
                <a:gd name="T8" fmla="*/ 582 w 582"/>
                <a:gd name="T9" fmla="*/ 0 h 969"/>
              </a:gdLst>
              <a:ahLst/>
              <a:cxnLst>
                <a:cxn ang="0">
                  <a:pos x="T0" y="T1"/>
                </a:cxn>
                <a:cxn ang="0">
                  <a:pos x="T2" y="T3"/>
                </a:cxn>
                <a:cxn ang="0">
                  <a:pos x="T4" y="T5"/>
                </a:cxn>
                <a:cxn ang="0">
                  <a:pos x="T6" y="T7"/>
                </a:cxn>
                <a:cxn ang="0">
                  <a:pos x="T8" y="T9"/>
                </a:cxn>
              </a:cxnLst>
              <a:rect l="0" t="0" r="r" b="b"/>
              <a:pathLst>
                <a:path w="582" h="969">
                  <a:moveTo>
                    <a:pt x="582" y="0"/>
                  </a:moveTo>
                  <a:lnTo>
                    <a:pt x="0" y="898"/>
                  </a:lnTo>
                  <a:lnTo>
                    <a:pt x="76" y="969"/>
                  </a:lnTo>
                  <a:lnTo>
                    <a:pt x="582" y="726"/>
                  </a:lnTo>
                  <a:lnTo>
                    <a:pt x="582"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black"/>
                </a:solidFill>
              </a:endParaRPr>
            </a:p>
          </p:txBody>
        </p:sp>
        <p:sp>
          <p:nvSpPr>
            <p:cNvPr id="6" name="Rectangle 640"/>
            <p:cNvSpPr>
              <a:spLocks noChangeArrowheads="1"/>
            </p:cNvSpPr>
            <p:nvPr/>
          </p:nvSpPr>
          <p:spPr bwMode="auto">
            <a:xfrm>
              <a:off x="-572" y="613"/>
              <a:ext cx="2654" cy="7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black"/>
                </a:solidFill>
              </a:endParaRPr>
            </a:p>
          </p:txBody>
        </p:sp>
        <p:sp>
          <p:nvSpPr>
            <p:cNvPr id="7" name="Freeform 6"/>
            <p:cNvSpPr>
              <a:spLocks/>
            </p:cNvSpPr>
            <p:nvPr/>
          </p:nvSpPr>
          <p:spPr bwMode="auto">
            <a:xfrm>
              <a:off x="2082" y="613"/>
              <a:ext cx="582" cy="969"/>
            </a:xfrm>
            <a:custGeom>
              <a:avLst/>
              <a:gdLst>
                <a:gd name="T0" fmla="*/ 0 w 581"/>
                <a:gd name="T1" fmla="*/ 0 h 969"/>
                <a:gd name="T2" fmla="*/ 581 w 581"/>
                <a:gd name="T3" fmla="*/ 898 h 969"/>
                <a:gd name="T4" fmla="*/ 506 w 581"/>
                <a:gd name="T5" fmla="*/ 969 h 969"/>
                <a:gd name="T6" fmla="*/ 0 w 581"/>
                <a:gd name="T7" fmla="*/ 726 h 969"/>
                <a:gd name="T8" fmla="*/ 0 w 581"/>
                <a:gd name="T9" fmla="*/ 0 h 969"/>
              </a:gdLst>
              <a:ahLst/>
              <a:cxnLst>
                <a:cxn ang="0">
                  <a:pos x="T0" y="T1"/>
                </a:cxn>
                <a:cxn ang="0">
                  <a:pos x="T2" y="T3"/>
                </a:cxn>
                <a:cxn ang="0">
                  <a:pos x="T4" y="T5"/>
                </a:cxn>
                <a:cxn ang="0">
                  <a:pos x="T6" y="T7"/>
                </a:cxn>
                <a:cxn ang="0">
                  <a:pos x="T8" y="T9"/>
                </a:cxn>
              </a:cxnLst>
              <a:rect l="0" t="0" r="r" b="b"/>
              <a:pathLst>
                <a:path w="581" h="969">
                  <a:moveTo>
                    <a:pt x="0" y="0"/>
                  </a:moveTo>
                  <a:lnTo>
                    <a:pt x="581" y="898"/>
                  </a:lnTo>
                  <a:lnTo>
                    <a:pt x="506" y="969"/>
                  </a:lnTo>
                  <a:lnTo>
                    <a:pt x="0" y="726"/>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black"/>
                </a:solidFill>
              </a:endParaRPr>
            </a:p>
          </p:txBody>
        </p:sp>
        <p:sp>
          <p:nvSpPr>
            <p:cNvPr id="8" name="Rectangle 7"/>
            <p:cNvSpPr>
              <a:spLocks noChangeArrowheads="1"/>
            </p:cNvSpPr>
            <p:nvPr/>
          </p:nvSpPr>
          <p:spPr bwMode="auto">
            <a:xfrm>
              <a:off x="4773" y="3447"/>
              <a:ext cx="2696" cy="726"/>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prstClr val="black"/>
                </a:solidFill>
              </a:endParaRPr>
            </a:p>
          </p:txBody>
        </p:sp>
        <p:sp>
          <p:nvSpPr>
            <p:cNvPr id="9" name="Freeform 8"/>
            <p:cNvSpPr>
              <a:spLocks/>
            </p:cNvSpPr>
            <p:nvPr/>
          </p:nvSpPr>
          <p:spPr bwMode="auto">
            <a:xfrm>
              <a:off x="4194" y="3204"/>
              <a:ext cx="579" cy="969"/>
            </a:xfrm>
            <a:custGeom>
              <a:avLst/>
              <a:gdLst>
                <a:gd name="T0" fmla="*/ 579 w 579"/>
                <a:gd name="T1" fmla="*/ 969 h 969"/>
                <a:gd name="T2" fmla="*/ 0 w 579"/>
                <a:gd name="T3" fmla="*/ 73 h 969"/>
                <a:gd name="T4" fmla="*/ 73 w 579"/>
                <a:gd name="T5" fmla="*/ 0 h 969"/>
                <a:gd name="T6" fmla="*/ 579 w 579"/>
                <a:gd name="T7" fmla="*/ 243 h 969"/>
                <a:gd name="T8" fmla="*/ 579 w 579"/>
                <a:gd name="T9" fmla="*/ 969 h 969"/>
              </a:gdLst>
              <a:ahLst/>
              <a:cxnLst>
                <a:cxn ang="0">
                  <a:pos x="T0" y="T1"/>
                </a:cxn>
                <a:cxn ang="0">
                  <a:pos x="T2" y="T3"/>
                </a:cxn>
                <a:cxn ang="0">
                  <a:pos x="T4" y="T5"/>
                </a:cxn>
                <a:cxn ang="0">
                  <a:pos x="T6" y="T7"/>
                </a:cxn>
                <a:cxn ang="0">
                  <a:pos x="T8" y="T9"/>
                </a:cxn>
              </a:cxnLst>
              <a:rect l="0" t="0" r="r" b="b"/>
              <a:pathLst>
                <a:path w="579" h="969">
                  <a:moveTo>
                    <a:pt x="579" y="969"/>
                  </a:moveTo>
                  <a:lnTo>
                    <a:pt x="0" y="73"/>
                  </a:lnTo>
                  <a:lnTo>
                    <a:pt x="73" y="0"/>
                  </a:lnTo>
                  <a:lnTo>
                    <a:pt x="579" y="243"/>
                  </a:lnTo>
                  <a:lnTo>
                    <a:pt x="579" y="969"/>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black"/>
                </a:solidFill>
              </a:endParaRPr>
            </a:p>
          </p:txBody>
        </p:sp>
        <p:sp>
          <p:nvSpPr>
            <p:cNvPr id="10" name="Rectangle 9"/>
            <p:cNvSpPr>
              <a:spLocks noChangeArrowheads="1"/>
            </p:cNvSpPr>
            <p:nvPr/>
          </p:nvSpPr>
          <p:spPr bwMode="auto">
            <a:xfrm>
              <a:off x="-523" y="3447"/>
              <a:ext cx="2595" cy="72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solidFill>
                  <a:prstClr val="black"/>
                </a:solidFill>
              </a:endParaRPr>
            </a:p>
          </p:txBody>
        </p:sp>
        <p:sp>
          <p:nvSpPr>
            <p:cNvPr id="11" name="Freeform 10"/>
            <p:cNvSpPr>
              <a:spLocks/>
            </p:cNvSpPr>
            <p:nvPr/>
          </p:nvSpPr>
          <p:spPr bwMode="auto">
            <a:xfrm>
              <a:off x="2071" y="3204"/>
              <a:ext cx="582" cy="969"/>
            </a:xfrm>
            <a:custGeom>
              <a:avLst/>
              <a:gdLst>
                <a:gd name="T0" fmla="*/ 0 w 581"/>
                <a:gd name="T1" fmla="*/ 969 h 969"/>
                <a:gd name="T2" fmla="*/ 581 w 581"/>
                <a:gd name="T3" fmla="*/ 73 h 969"/>
                <a:gd name="T4" fmla="*/ 506 w 581"/>
                <a:gd name="T5" fmla="*/ 0 h 969"/>
                <a:gd name="T6" fmla="*/ 0 w 581"/>
                <a:gd name="T7" fmla="*/ 243 h 969"/>
                <a:gd name="T8" fmla="*/ 0 w 581"/>
                <a:gd name="T9" fmla="*/ 969 h 969"/>
              </a:gdLst>
              <a:ahLst/>
              <a:cxnLst>
                <a:cxn ang="0">
                  <a:pos x="T0" y="T1"/>
                </a:cxn>
                <a:cxn ang="0">
                  <a:pos x="T2" y="T3"/>
                </a:cxn>
                <a:cxn ang="0">
                  <a:pos x="T4" y="T5"/>
                </a:cxn>
                <a:cxn ang="0">
                  <a:pos x="T6" y="T7"/>
                </a:cxn>
                <a:cxn ang="0">
                  <a:pos x="T8" y="T9"/>
                </a:cxn>
              </a:cxnLst>
              <a:rect l="0" t="0" r="r" b="b"/>
              <a:pathLst>
                <a:path w="581" h="969">
                  <a:moveTo>
                    <a:pt x="0" y="969"/>
                  </a:moveTo>
                  <a:lnTo>
                    <a:pt x="581" y="73"/>
                  </a:lnTo>
                  <a:lnTo>
                    <a:pt x="506" y="0"/>
                  </a:lnTo>
                  <a:lnTo>
                    <a:pt x="0" y="243"/>
                  </a:lnTo>
                  <a:lnTo>
                    <a:pt x="0" y="96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black"/>
                </a:solidFill>
              </a:endParaRPr>
            </a:p>
          </p:txBody>
        </p:sp>
        <p:sp>
          <p:nvSpPr>
            <p:cNvPr id="12" name="Oval 646"/>
            <p:cNvSpPr>
              <a:spLocks noChangeArrowheads="1"/>
            </p:cNvSpPr>
            <p:nvPr/>
          </p:nvSpPr>
          <p:spPr bwMode="auto">
            <a:xfrm>
              <a:off x="2265" y="1255"/>
              <a:ext cx="2355" cy="235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black"/>
                </a:solidFill>
              </a:endParaRPr>
            </a:p>
          </p:txBody>
        </p:sp>
        <p:sp>
          <p:nvSpPr>
            <p:cNvPr id="13" name="Oval 647"/>
            <p:cNvSpPr>
              <a:spLocks noChangeArrowheads="1"/>
            </p:cNvSpPr>
            <p:nvPr/>
          </p:nvSpPr>
          <p:spPr bwMode="auto">
            <a:xfrm>
              <a:off x="2404" y="1428"/>
              <a:ext cx="2059" cy="198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fontAlgn="base">
                <a:lnSpc>
                  <a:spcPct val="150000"/>
                </a:lnSpc>
                <a:spcBef>
                  <a:spcPct val="0"/>
                </a:spcBef>
                <a:spcAft>
                  <a:spcPct val="0"/>
                </a:spcAft>
              </a:pPr>
              <a:r>
                <a:rPr lang="fa-IR" altLang="en-US" sz="2800" dirty="0" smtClean="0">
                  <a:solidFill>
                    <a:srgbClr val="C00000"/>
                  </a:solidFill>
                  <a:cs typeface="B Titr" panose="00000700000000000000" pitchFamily="2" charset="-78"/>
                </a:rPr>
                <a:t>اهداف </a:t>
              </a:r>
            </a:p>
            <a:p>
              <a:pPr algn="ctr" rtl="1" fontAlgn="base">
                <a:lnSpc>
                  <a:spcPct val="150000"/>
                </a:lnSpc>
                <a:spcBef>
                  <a:spcPct val="0"/>
                </a:spcBef>
                <a:spcAft>
                  <a:spcPct val="0"/>
                </a:spcAft>
              </a:pPr>
              <a:r>
                <a:rPr lang="fa-IR" altLang="en-US" sz="2800" dirty="0" smtClean="0">
                  <a:solidFill>
                    <a:srgbClr val="C00000"/>
                  </a:solidFill>
                  <a:cs typeface="B Titr" panose="00000700000000000000" pitchFamily="2" charset="-78"/>
                </a:rPr>
                <a:t>راهبردی</a:t>
              </a:r>
            </a:p>
          </p:txBody>
        </p:sp>
        <p:sp>
          <p:nvSpPr>
            <p:cNvPr id="14" name="Rectangle 23"/>
            <p:cNvSpPr>
              <a:spLocks noChangeArrowheads="1"/>
            </p:cNvSpPr>
            <p:nvPr/>
          </p:nvSpPr>
          <p:spPr bwMode="auto">
            <a:xfrm>
              <a:off x="-557" y="1998"/>
              <a:ext cx="2422" cy="87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black"/>
                </a:solidFill>
              </a:endParaRPr>
            </a:p>
          </p:txBody>
        </p:sp>
        <p:sp>
          <p:nvSpPr>
            <p:cNvPr id="15" name="Freeform 24"/>
            <p:cNvSpPr>
              <a:spLocks/>
            </p:cNvSpPr>
            <p:nvPr/>
          </p:nvSpPr>
          <p:spPr bwMode="auto">
            <a:xfrm>
              <a:off x="1865" y="1998"/>
              <a:ext cx="389" cy="870"/>
            </a:xfrm>
            <a:custGeom>
              <a:avLst/>
              <a:gdLst>
                <a:gd name="T0" fmla="*/ 0 w 389"/>
                <a:gd name="T1" fmla="*/ 0 h 725"/>
                <a:gd name="T2" fmla="*/ 389 w 389"/>
                <a:gd name="T3" fmla="*/ 314 h 725"/>
                <a:gd name="T4" fmla="*/ 389 w 389"/>
                <a:gd name="T5" fmla="*/ 453 h 725"/>
                <a:gd name="T6" fmla="*/ 0 w 389"/>
                <a:gd name="T7" fmla="*/ 725 h 725"/>
                <a:gd name="T8" fmla="*/ 0 w 389"/>
                <a:gd name="T9" fmla="*/ 0 h 725"/>
              </a:gdLst>
              <a:ahLst/>
              <a:cxnLst>
                <a:cxn ang="0">
                  <a:pos x="T0" y="T1"/>
                </a:cxn>
                <a:cxn ang="0">
                  <a:pos x="T2" y="T3"/>
                </a:cxn>
                <a:cxn ang="0">
                  <a:pos x="T4" y="T5"/>
                </a:cxn>
                <a:cxn ang="0">
                  <a:pos x="T6" y="T7"/>
                </a:cxn>
                <a:cxn ang="0">
                  <a:pos x="T8" y="T9"/>
                </a:cxn>
              </a:cxnLst>
              <a:rect l="0" t="0" r="r" b="b"/>
              <a:pathLst>
                <a:path w="389" h="725">
                  <a:moveTo>
                    <a:pt x="0" y="0"/>
                  </a:moveTo>
                  <a:lnTo>
                    <a:pt x="389" y="314"/>
                  </a:lnTo>
                  <a:lnTo>
                    <a:pt x="389" y="453"/>
                  </a:lnTo>
                  <a:lnTo>
                    <a:pt x="0" y="72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prstClr val="black"/>
                </a:solidFill>
              </a:endParaRPr>
            </a:p>
          </p:txBody>
        </p:sp>
      </p:grpSp>
      <p:sp>
        <p:nvSpPr>
          <p:cNvPr id="16" name="Content Placeholder 2"/>
          <p:cNvSpPr txBox="1">
            <a:spLocks/>
          </p:cNvSpPr>
          <p:nvPr/>
        </p:nvSpPr>
        <p:spPr bwMode="auto">
          <a:xfrm>
            <a:off x="243488" y="4419600"/>
            <a:ext cx="3031308" cy="80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fontAlgn="base">
              <a:lnSpc>
                <a:spcPct val="100000"/>
              </a:lnSpc>
              <a:spcBef>
                <a:spcPct val="20000"/>
              </a:spcBef>
              <a:spcAft>
                <a:spcPct val="0"/>
              </a:spcAft>
              <a:buFont typeface="Arial" panose="020B0604020202020204" pitchFamily="34" charset="0"/>
              <a:buNone/>
            </a:pPr>
            <a:r>
              <a:rPr lang="fa-IR" altLang="en-US" sz="2400" b="1" dirty="0" smtClean="0">
                <a:solidFill>
                  <a:prstClr val="white"/>
                </a:solidFill>
                <a:cs typeface="B Mitra" panose="00000400000000000000" pitchFamily="2" charset="-78"/>
              </a:rPr>
              <a:t>تسویه پروژه های </a:t>
            </a:r>
          </a:p>
          <a:p>
            <a:pPr algn="ctr" rtl="1" fontAlgn="base">
              <a:lnSpc>
                <a:spcPct val="100000"/>
              </a:lnSpc>
              <a:spcBef>
                <a:spcPct val="20000"/>
              </a:spcBef>
              <a:spcAft>
                <a:spcPct val="0"/>
              </a:spcAft>
              <a:buFont typeface="Arial" panose="020B0604020202020204" pitchFamily="34" charset="0"/>
              <a:buNone/>
            </a:pPr>
            <a:r>
              <a:rPr lang="en-US" altLang="en-US" sz="2400" b="1" dirty="0" smtClean="0">
                <a:solidFill>
                  <a:prstClr val="white"/>
                </a:solidFill>
                <a:cs typeface="B Mitra" panose="00000400000000000000" pitchFamily="2" charset="-78"/>
              </a:rPr>
              <a:t> </a:t>
            </a:r>
            <a:r>
              <a:rPr lang="fa-IR" altLang="en-US" sz="2400" b="1" dirty="0" smtClean="0">
                <a:solidFill>
                  <a:prstClr val="white"/>
                </a:solidFill>
                <a:cs typeface="B Mitra" panose="00000400000000000000" pitchFamily="2" charset="-78"/>
              </a:rPr>
              <a:t>در دست اجرا</a:t>
            </a:r>
            <a:endParaRPr lang="en-US" altLang="en-US" sz="2400" dirty="0">
              <a:solidFill>
                <a:prstClr val="white"/>
              </a:solidFill>
              <a:cs typeface="B Mitra" panose="00000400000000000000" pitchFamily="2" charset="-78"/>
            </a:endParaRPr>
          </a:p>
        </p:txBody>
      </p:sp>
      <p:sp>
        <p:nvSpPr>
          <p:cNvPr id="17" name="Content Placeholder 2"/>
          <p:cNvSpPr txBox="1">
            <a:spLocks/>
          </p:cNvSpPr>
          <p:nvPr/>
        </p:nvSpPr>
        <p:spPr bwMode="auto">
          <a:xfrm>
            <a:off x="198319" y="3048000"/>
            <a:ext cx="3002081" cy="82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20000"/>
              </a:spcBef>
              <a:spcAft>
                <a:spcPct val="0"/>
              </a:spcAft>
              <a:buFont typeface="Arial" panose="020B0604020202020204" pitchFamily="34" charset="0"/>
              <a:buNone/>
            </a:pPr>
            <a:r>
              <a:rPr lang="fa-IR" altLang="en-US" sz="2400" b="1" dirty="0" smtClean="0">
                <a:solidFill>
                  <a:prstClr val="white"/>
                </a:solidFill>
                <a:cs typeface="B Mitra" panose="00000400000000000000" pitchFamily="2" charset="-78"/>
              </a:rPr>
              <a:t>شناسایی فرصت های سرمایه گذاری</a:t>
            </a:r>
            <a:r>
              <a:rPr lang="fa-IR" altLang="en-US" sz="2400" b="1" dirty="0" smtClean="0">
                <a:solidFill>
                  <a:prstClr val="white"/>
                </a:solidFill>
              </a:rPr>
              <a:t>  </a:t>
            </a:r>
            <a:endParaRPr lang="en-US" altLang="en-US" sz="2400" dirty="0">
              <a:solidFill>
                <a:prstClr val="white"/>
              </a:solidFill>
            </a:endParaRPr>
          </a:p>
        </p:txBody>
      </p:sp>
      <p:sp>
        <p:nvSpPr>
          <p:cNvPr id="18" name="Content Placeholder 2"/>
          <p:cNvSpPr txBox="1">
            <a:spLocks/>
          </p:cNvSpPr>
          <p:nvPr/>
        </p:nvSpPr>
        <p:spPr bwMode="auto">
          <a:xfrm>
            <a:off x="5257800" y="1752600"/>
            <a:ext cx="3405965" cy="79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rtl="1" fontAlgn="base">
              <a:lnSpc>
                <a:spcPct val="100000"/>
              </a:lnSpc>
              <a:spcBef>
                <a:spcPct val="20000"/>
              </a:spcBef>
              <a:spcAft>
                <a:spcPct val="0"/>
              </a:spcAft>
              <a:buFont typeface="Arial" panose="020B0604020202020204" pitchFamily="34" charset="0"/>
              <a:buNone/>
            </a:pPr>
            <a:r>
              <a:rPr lang="fa-IR" altLang="en-US" sz="2400" b="1" dirty="0" smtClean="0">
                <a:solidFill>
                  <a:prstClr val="white"/>
                </a:solidFill>
                <a:cs typeface="B Mitra" panose="00000400000000000000" pitchFamily="2" charset="-78"/>
              </a:rPr>
              <a:t>افزایش اعضاء به2000نفر </a:t>
            </a:r>
            <a:endParaRPr lang="en-US" altLang="en-US" sz="2400" dirty="0">
              <a:solidFill>
                <a:prstClr val="white"/>
              </a:solidFill>
              <a:cs typeface="B Mitra" panose="00000400000000000000" pitchFamily="2" charset="-78"/>
            </a:endParaRPr>
          </a:p>
        </p:txBody>
      </p:sp>
      <p:sp>
        <p:nvSpPr>
          <p:cNvPr id="19" name="Content Placeholder 2"/>
          <p:cNvSpPr txBox="1">
            <a:spLocks/>
          </p:cNvSpPr>
          <p:nvPr/>
        </p:nvSpPr>
        <p:spPr bwMode="auto">
          <a:xfrm>
            <a:off x="381000" y="1600200"/>
            <a:ext cx="2756285" cy="63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fontAlgn="base">
              <a:lnSpc>
                <a:spcPct val="100000"/>
              </a:lnSpc>
              <a:spcBef>
                <a:spcPct val="20000"/>
              </a:spcBef>
              <a:spcAft>
                <a:spcPct val="0"/>
              </a:spcAft>
              <a:buFont typeface="Arial" panose="020B0604020202020204" pitchFamily="34" charset="0"/>
              <a:buNone/>
            </a:pPr>
            <a:r>
              <a:rPr lang="fa-IR" altLang="en-US" sz="2400" b="1" dirty="0" smtClean="0">
                <a:solidFill>
                  <a:prstClr val="white"/>
                </a:solidFill>
                <a:cs typeface="B Mitra" panose="00000400000000000000" pitchFamily="2" charset="-78"/>
              </a:rPr>
              <a:t>شناسایی واولویت بندی نیازهای اعضاء ودانشگاه</a:t>
            </a:r>
            <a:endParaRPr lang="en-US" altLang="en-US" sz="1800" dirty="0">
              <a:solidFill>
                <a:prstClr val="white"/>
              </a:solidFill>
              <a:cs typeface="B Mitra" panose="00000400000000000000" pitchFamily="2" charset="-78"/>
            </a:endParaRPr>
          </a:p>
        </p:txBody>
      </p:sp>
      <p:sp>
        <p:nvSpPr>
          <p:cNvPr id="20" name="Content Placeholder 2"/>
          <p:cNvSpPr txBox="1">
            <a:spLocks/>
          </p:cNvSpPr>
          <p:nvPr/>
        </p:nvSpPr>
        <p:spPr bwMode="auto">
          <a:xfrm>
            <a:off x="5787811" y="4616817"/>
            <a:ext cx="2822789" cy="793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rtl="1" fontAlgn="base">
              <a:lnSpc>
                <a:spcPct val="100000"/>
              </a:lnSpc>
              <a:spcBef>
                <a:spcPct val="20000"/>
              </a:spcBef>
              <a:spcAft>
                <a:spcPct val="0"/>
              </a:spcAft>
              <a:buFont typeface="Arial" panose="020B0604020202020204" pitchFamily="34" charset="0"/>
              <a:buNone/>
            </a:pPr>
            <a:r>
              <a:rPr lang="fa-IR" altLang="en-US" b="1" dirty="0" smtClean="0">
                <a:solidFill>
                  <a:prstClr val="white"/>
                </a:solidFill>
                <a:cs typeface="B Mitra" panose="00000400000000000000" pitchFamily="2" charset="-78"/>
              </a:rPr>
              <a:t>مدیریت دارایی ها</a:t>
            </a:r>
            <a:endParaRPr lang="en-US" altLang="en-US" b="1" dirty="0">
              <a:solidFill>
                <a:prstClr val="white"/>
              </a:solidFill>
              <a:cs typeface="B Mitra" panose="00000400000000000000" pitchFamily="2" charset="-78"/>
            </a:endParaRPr>
          </a:p>
        </p:txBody>
      </p:sp>
    </p:spTree>
    <p:extLst>
      <p:ext uri="{BB962C8B-B14F-4D97-AF65-F5344CB8AC3E}">
        <p14:creationId xmlns:p14="http://schemas.microsoft.com/office/powerpoint/2010/main" val="204963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0"/>
            <a:ext cx="6248400" cy="6096000"/>
          </a:xfrm>
        </p:spPr>
        <p:txBody>
          <a:bodyPr>
            <a:normAutofit/>
          </a:bodyPr>
          <a:lstStyle/>
          <a:p>
            <a:pPr algn="r" rtl="1"/>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100" dirty="0">
                <a:solidFill>
                  <a:schemeClr val="tx1">
                    <a:lumMod val="75000"/>
                    <a:lumOff val="25000"/>
                  </a:schemeClr>
                </a:solidFill>
                <a:latin typeface="Traditional Arabic" panose="02020603050405020304" pitchFamily="18" charset="-78"/>
                <a:cs typeface="2 Mitra" panose="00000400000000000000" pitchFamily="2" charset="-78"/>
              </a:rPr>
              <a:t/>
            </a:r>
            <a:br>
              <a:rPr lang="fa-IR" sz="3100" dirty="0">
                <a:solidFill>
                  <a:schemeClr val="tx1">
                    <a:lumMod val="75000"/>
                    <a:lumOff val="25000"/>
                  </a:schemeClr>
                </a:solidFill>
                <a:latin typeface="Traditional Arabic" panose="02020603050405020304" pitchFamily="18" charset="-78"/>
                <a:cs typeface="2 Mitra" panose="00000400000000000000" pitchFamily="2" charset="-78"/>
              </a:rPr>
            </a:br>
            <a:r>
              <a:rPr lang="fa-IR" sz="3100" b="1" dirty="0" smtClean="0">
                <a:solidFill>
                  <a:schemeClr val="tx1">
                    <a:lumMod val="75000"/>
                    <a:lumOff val="25000"/>
                  </a:schemeClr>
                </a:solidFill>
                <a:latin typeface="Traditional Arabic" panose="02020603050405020304" pitchFamily="18" charset="-78"/>
                <a:cs typeface="2 Mitra" panose="00000400000000000000" pitchFamily="2" charset="-78"/>
              </a:rPr>
              <a:t>ج</a:t>
            </a:r>
            <a:r>
              <a:rPr lang="fa-IR" sz="3100" b="1" dirty="0">
                <a:solidFill>
                  <a:schemeClr val="tx1">
                    <a:lumMod val="75000"/>
                    <a:lumOff val="25000"/>
                  </a:schemeClr>
                </a:solidFill>
                <a:latin typeface="Traditional Arabic" panose="02020603050405020304" pitchFamily="18" charset="-78"/>
                <a:cs typeface="2 Mitra" panose="00000400000000000000" pitchFamily="2" charset="-78"/>
              </a:rPr>
              <a:t>)</a:t>
            </a:r>
            <a:r>
              <a:rPr lang="fa-IR" sz="3100" dirty="0">
                <a:solidFill>
                  <a:schemeClr val="tx1">
                    <a:lumMod val="75000"/>
                    <a:lumOff val="25000"/>
                  </a:schemeClr>
                </a:solidFill>
                <a:latin typeface="Traditional Arabic" panose="02020603050405020304" pitchFamily="18" charset="-78"/>
                <a:cs typeface="2 Mitra" panose="00000400000000000000" pitchFamily="2" charset="-78"/>
              </a:rPr>
              <a:t> با اجرای پروژه ابوریحان مبلغ یک میلیارد سود بین اعضا تقسیم و برگه سهام در سال 93 صادر گردید و امید است </a:t>
            </a:r>
            <a:r>
              <a:rPr lang="fa-IR" sz="3100" dirty="0" smtClean="0">
                <a:solidFill>
                  <a:schemeClr val="tx1">
                    <a:lumMod val="75000"/>
                    <a:lumOff val="25000"/>
                  </a:schemeClr>
                </a:solidFill>
                <a:latin typeface="Traditional Arabic" panose="02020603050405020304" pitchFamily="18" charset="-78"/>
                <a:cs typeface="2 Mitra" panose="00000400000000000000" pitchFamily="2" charset="-78"/>
              </a:rPr>
              <a:t>در پایان سال 99 با </a:t>
            </a:r>
            <a:r>
              <a:rPr lang="fa-IR" sz="3100" dirty="0">
                <a:solidFill>
                  <a:schemeClr val="tx1">
                    <a:lumMod val="75000"/>
                    <a:lumOff val="25000"/>
                  </a:schemeClr>
                </a:solidFill>
                <a:latin typeface="Traditional Arabic" panose="02020603050405020304" pitchFamily="18" charset="-78"/>
                <a:cs typeface="2 Mitra" panose="00000400000000000000" pitchFamily="2" charset="-78"/>
              </a:rPr>
              <a:t>پایان یافتن </a:t>
            </a:r>
            <a:r>
              <a:rPr lang="fa-IR" sz="3100" dirty="0" smtClean="0">
                <a:solidFill>
                  <a:schemeClr val="tx1">
                    <a:lumMod val="75000"/>
                    <a:lumOff val="25000"/>
                  </a:schemeClr>
                </a:solidFill>
                <a:latin typeface="Traditional Arabic" panose="02020603050405020304" pitchFamily="18" charset="-78"/>
                <a:cs typeface="2 Mitra" panose="00000400000000000000" pitchFamily="2" charset="-78"/>
              </a:rPr>
              <a:t>پروژه های </a:t>
            </a:r>
            <a:r>
              <a:rPr lang="fa-IR" sz="3100" dirty="0">
                <a:solidFill>
                  <a:schemeClr val="tx1">
                    <a:lumMod val="75000"/>
                    <a:lumOff val="25000"/>
                  </a:schemeClr>
                </a:solidFill>
                <a:latin typeface="Traditional Arabic" panose="02020603050405020304" pitchFamily="18" charset="-78"/>
                <a:cs typeface="2 Mitra" panose="00000400000000000000" pitchFamily="2" charset="-78"/>
              </a:rPr>
              <a:t>چیتگر و مروارید مجدداً با صدور برگه سهام سرمایه افراد را </a:t>
            </a:r>
            <a:r>
              <a:rPr lang="fa-IR" sz="3100" dirty="0" smtClean="0">
                <a:solidFill>
                  <a:schemeClr val="tx1">
                    <a:lumMod val="75000"/>
                    <a:lumOff val="25000"/>
                  </a:schemeClr>
                </a:solidFill>
                <a:latin typeface="Traditional Arabic" panose="02020603050405020304" pitchFamily="18" charset="-78"/>
                <a:cs typeface="2 Mitra" panose="00000400000000000000" pitchFamily="2" charset="-78"/>
              </a:rPr>
              <a:t>بروزرسانی و تحویل </a:t>
            </a:r>
            <a:r>
              <a:rPr lang="fa-IR" sz="3100" dirty="0">
                <a:solidFill>
                  <a:schemeClr val="tx1">
                    <a:lumMod val="75000"/>
                    <a:lumOff val="25000"/>
                  </a:schemeClr>
                </a:solidFill>
                <a:latin typeface="Traditional Arabic" panose="02020603050405020304" pitchFamily="18" charset="-78"/>
                <a:cs typeface="2 Mitra" panose="00000400000000000000" pitchFamily="2" charset="-78"/>
              </a:rPr>
              <a:t>نمائیم</a:t>
            </a:r>
            <a:r>
              <a:rPr lang="fa-IR" sz="3100" dirty="0" smtClean="0">
                <a:solidFill>
                  <a:schemeClr val="tx1">
                    <a:lumMod val="75000"/>
                    <a:lumOff val="25000"/>
                  </a:schemeClr>
                </a:solidFill>
                <a:latin typeface="Traditional Arabic" panose="02020603050405020304" pitchFamily="18" charset="-78"/>
                <a:cs typeface="2 Mitra" panose="00000400000000000000" pitchFamily="2" charset="-78"/>
              </a:rPr>
              <a:t>.</a:t>
            </a:r>
            <a:br>
              <a:rPr lang="fa-IR" sz="31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3100" dirty="0" smtClean="0">
                <a:solidFill>
                  <a:schemeClr val="tx1">
                    <a:lumMod val="75000"/>
                    <a:lumOff val="25000"/>
                  </a:schemeClr>
                </a:solidFill>
                <a:cs typeface="2 Mitra" panose="00000400000000000000" pitchFamily="2" charset="-78"/>
              </a:rPr>
              <a:t/>
            </a:r>
            <a:br>
              <a:rPr lang="fa-IR" sz="3100" dirty="0" smtClean="0">
                <a:solidFill>
                  <a:schemeClr val="tx1">
                    <a:lumMod val="75000"/>
                    <a:lumOff val="25000"/>
                  </a:schemeClr>
                </a:solidFill>
                <a:cs typeface="2 Mitra" panose="00000400000000000000" pitchFamily="2" charset="-78"/>
              </a:rPr>
            </a:b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r>
              <a:rPr lang="en-US" sz="3600" dirty="0"/>
              <a:t/>
            </a:r>
            <a:br>
              <a:rPr lang="en-US" sz="3600" dirty="0"/>
            </a:br>
            <a:endParaRPr lang="en-US" sz="3600" dirty="0"/>
          </a:p>
        </p:txBody>
      </p:sp>
    </p:spTree>
    <p:extLst>
      <p:ext uri="{BB962C8B-B14F-4D97-AF65-F5344CB8AC3E}">
        <p14:creationId xmlns:p14="http://schemas.microsoft.com/office/powerpoint/2010/main" val="269605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1118276"/>
              </p:ext>
            </p:extLst>
          </p:nvPr>
        </p:nvGraphicFramePr>
        <p:xfrm>
          <a:off x="228600" y="381000"/>
          <a:ext cx="8395570" cy="6096000"/>
        </p:xfrm>
        <a:graphic>
          <a:graphicData uri="http://schemas.openxmlformats.org/drawingml/2006/table">
            <a:tbl>
              <a:tblPr rtl="1">
                <a:tableStyleId>{5C22544A-7EE6-4342-B048-85BDC9FD1C3A}</a:tableStyleId>
              </a:tblPr>
              <a:tblGrid>
                <a:gridCol w="641960">
                  <a:extLst>
                    <a:ext uri="{9D8B030D-6E8A-4147-A177-3AD203B41FA5}">
                      <a16:colId xmlns:a16="http://schemas.microsoft.com/office/drawing/2014/main" xmlns="" val="20000"/>
                    </a:ext>
                  </a:extLst>
                </a:gridCol>
                <a:gridCol w="1037572">
                  <a:extLst>
                    <a:ext uri="{9D8B030D-6E8A-4147-A177-3AD203B41FA5}">
                      <a16:colId xmlns:a16="http://schemas.microsoft.com/office/drawing/2014/main" xmlns="" val="20001"/>
                    </a:ext>
                  </a:extLst>
                </a:gridCol>
                <a:gridCol w="1161788">
                  <a:extLst>
                    <a:ext uri="{9D8B030D-6E8A-4147-A177-3AD203B41FA5}">
                      <a16:colId xmlns:a16="http://schemas.microsoft.com/office/drawing/2014/main" xmlns="" val="20002"/>
                    </a:ext>
                  </a:extLst>
                </a:gridCol>
                <a:gridCol w="1234858">
                  <a:extLst>
                    <a:ext uri="{9D8B030D-6E8A-4147-A177-3AD203B41FA5}">
                      <a16:colId xmlns:a16="http://schemas.microsoft.com/office/drawing/2014/main" xmlns="" val="20003"/>
                    </a:ext>
                  </a:extLst>
                </a:gridCol>
                <a:gridCol w="1162834">
                  <a:extLst>
                    <a:ext uri="{9D8B030D-6E8A-4147-A177-3AD203B41FA5}">
                      <a16:colId xmlns:a16="http://schemas.microsoft.com/office/drawing/2014/main" xmlns="" val="20004"/>
                    </a:ext>
                  </a:extLst>
                </a:gridCol>
                <a:gridCol w="1209804">
                  <a:extLst>
                    <a:ext uri="{9D8B030D-6E8A-4147-A177-3AD203B41FA5}">
                      <a16:colId xmlns:a16="http://schemas.microsoft.com/office/drawing/2014/main" xmlns="" val="20005"/>
                    </a:ext>
                  </a:extLst>
                </a:gridCol>
                <a:gridCol w="1946754">
                  <a:extLst>
                    <a:ext uri="{9D8B030D-6E8A-4147-A177-3AD203B41FA5}">
                      <a16:colId xmlns:a16="http://schemas.microsoft.com/office/drawing/2014/main" xmlns="" val="20006"/>
                    </a:ext>
                  </a:extLst>
                </a:gridCol>
              </a:tblGrid>
              <a:tr h="863600">
                <a:tc>
                  <a:txBody>
                    <a:bodyPr/>
                    <a:lstStyle/>
                    <a:p>
                      <a:pPr algn="ctr" rtl="1" fontAlgn="ctr"/>
                      <a:r>
                        <a:rPr lang="fa-IR" sz="1500" b="1" u="none" strike="noStrike" dirty="0">
                          <a:effectLst/>
                          <a:cs typeface="2 Nazanin" panose="00000400000000000000" pitchFamily="2" charset="-78"/>
                        </a:rPr>
                        <a:t>تعداد</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a:effectLst/>
                          <a:cs typeface="2 Nazanin" panose="00000400000000000000" pitchFamily="2" charset="-78"/>
                        </a:rPr>
                        <a:t>حق عضویت</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a:effectLst/>
                          <a:cs typeface="2 Nazanin" panose="00000400000000000000" pitchFamily="2" charset="-78"/>
                        </a:rPr>
                        <a:t>سهم دولت</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a:effectLst/>
                          <a:cs typeface="2 Nazanin" panose="00000400000000000000" pitchFamily="2" charset="-78"/>
                        </a:rPr>
                        <a:t>پرداختی 88</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a:effectLst/>
                          <a:cs typeface="2 Nazanin" panose="00000400000000000000" pitchFamily="2" charset="-78"/>
                        </a:rPr>
                        <a:t>پرداختی 89</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smtClean="0">
                          <a:effectLst/>
                          <a:cs typeface="2 Nazanin" panose="00000400000000000000" pitchFamily="2" charset="-78"/>
                        </a:rPr>
                        <a:t>سرمایه هر</a:t>
                      </a:r>
                      <a:r>
                        <a:rPr lang="fa-IR" sz="1500" b="1" u="none" strike="noStrike" baseline="0" dirty="0" smtClean="0">
                          <a:effectLst/>
                          <a:cs typeface="2 Nazanin" panose="00000400000000000000" pitchFamily="2" charset="-78"/>
                        </a:rPr>
                        <a:t> عضو </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1" fontAlgn="ctr"/>
                      <a:r>
                        <a:rPr lang="fa-IR" sz="1500" b="1" u="none" strike="noStrike" dirty="0">
                          <a:effectLst/>
                          <a:cs typeface="2 Nazanin" panose="00000400000000000000" pitchFamily="2" charset="-78"/>
                        </a:rPr>
                        <a:t>مبلغ نهایی هر سهم تا پایان سال </a:t>
                      </a:r>
                      <a:r>
                        <a:rPr lang="fa-IR" sz="1500" b="1" u="none" strike="noStrike" dirty="0" smtClean="0">
                          <a:effectLst/>
                          <a:cs typeface="2 Nazanin" panose="00000400000000000000" pitchFamily="2" charset="-78"/>
                        </a:rPr>
                        <a:t>93</a:t>
                      </a:r>
                      <a:endParaRPr lang="fa-IR" sz="15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0"/>
                  </a:ext>
                </a:extLst>
              </a:tr>
              <a:tr h="508000">
                <a:tc>
                  <a:txBody>
                    <a:bodyPr/>
                    <a:lstStyle/>
                    <a:p>
                      <a:pPr algn="ctr" rtl="0" fontAlgn="ctr"/>
                      <a:r>
                        <a:rPr lang="fa-IR" sz="1600" b="1" u="none" strike="noStrike" dirty="0" smtClean="0">
                          <a:effectLst/>
                          <a:cs typeface="2 Nazanin" panose="00000400000000000000" pitchFamily="2" charset="-78"/>
                        </a:rPr>
                        <a:t>466</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6،500،000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5،000،000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i="0" u="none" strike="noStrike" dirty="0" smtClean="0">
                          <a:solidFill>
                            <a:schemeClr val="dk1"/>
                          </a:solidFill>
                          <a:effectLst/>
                          <a:latin typeface="+mn-lt"/>
                          <a:cs typeface="2 Nazanin" panose="00000400000000000000" pitchFamily="2" charset="-78"/>
                        </a:rPr>
                        <a:t>6/000/000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21،174،000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1"/>
                  </a:ext>
                </a:extLst>
              </a:tr>
              <a:tr h="533400">
                <a:tc>
                  <a:txBody>
                    <a:bodyPr/>
                    <a:lstStyle/>
                    <a:p>
                      <a:pPr algn="ctr" rtl="0" fontAlgn="ctr"/>
                      <a:r>
                        <a:rPr lang="fa-IR" sz="1600" b="1" u="none" strike="noStrike" dirty="0" smtClean="0">
                          <a:effectLst/>
                          <a:cs typeface="2 Nazanin" panose="00000400000000000000" pitchFamily="2" charset="-78"/>
                        </a:rPr>
                        <a:t>360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5،000،000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5،000،000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27،956،000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2"/>
                  </a:ext>
                </a:extLst>
              </a:tr>
              <a:tr h="533400">
                <a:tc>
                  <a:txBody>
                    <a:bodyPr/>
                    <a:lstStyle/>
                    <a:p>
                      <a:pPr algn="ctr" rtl="0" fontAlgn="ctr"/>
                      <a:r>
                        <a:rPr lang="fa-IR" sz="1600" b="1" u="none" strike="noStrike" dirty="0" smtClean="0">
                          <a:effectLst/>
                          <a:cs typeface="2 Nazanin" panose="00000400000000000000" pitchFamily="2" charset="-78"/>
                        </a:rPr>
                        <a:t>306</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i="0" u="none" strike="noStrike" dirty="0" smtClean="0">
                          <a:solidFill>
                            <a:schemeClr val="dk1"/>
                          </a:solidFill>
                          <a:effectLst/>
                          <a:latin typeface="+mn-l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13،770،000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3"/>
                  </a:ext>
                </a:extLst>
              </a:tr>
              <a:tr h="518160">
                <a:tc>
                  <a:txBody>
                    <a:bodyPr/>
                    <a:lstStyle/>
                    <a:p>
                      <a:pPr algn="ctr" rtl="0" fontAlgn="ctr"/>
                      <a:r>
                        <a:rPr lang="fa-IR" sz="1600" b="1" u="none" strike="noStrike" dirty="0" smtClean="0">
                          <a:effectLst/>
                          <a:cs typeface="2 Nazanin" panose="00000400000000000000" pitchFamily="2" charset="-78"/>
                        </a:rPr>
                        <a:t>113</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4،000،000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5/000/000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7،995،000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4"/>
                  </a:ext>
                </a:extLst>
              </a:tr>
              <a:tr h="518160">
                <a:tc>
                  <a:txBody>
                    <a:bodyPr/>
                    <a:lstStyle/>
                    <a:p>
                      <a:pPr algn="ctr" rtl="0" fontAlgn="ctr"/>
                      <a:r>
                        <a:rPr lang="fa-IR" sz="1600" b="1" u="none" strike="noStrike" dirty="0" smtClean="0">
                          <a:effectLst/>
                          <a:cs typeface="2 Nazanin" panose="00000400000000000000" pitchFamily="2" charset="-78"/>
                        </a:rPr>
                        <a:t>89</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4،000،000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5،000،000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14،778،000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5"/>
                  </a:ext>
                </a:extLst>
              </a:tr>
              <a:tr h="518160">
                <a:tc>
                  <a:txBody>
                    <a:bodyPr/>
                    <a:lstStyle/>
                    <a:p>
                      <a:pPr algn="ctr" rtl="0" fontAlgn="ctr"/>
                      <a:r>
                        <a:rPr lang="fa-IR" sz="1600" b="1" u="none" strike="noStrike" dirty="0" smtClean="0">
                          <a:effectLst/>
                          <a:cs typeface="2 Nazanin" panose="00000400000000000000" pitchFamily="2" charset="-78"/>
                        </a:rPr>
                        <a:t>86</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5،000،000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16/000/000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34،739،000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6"/>
                  </a:ext>
                </a:extLst>
              </a:tr>
              <a:tr h="518160">
                <a:tc>
                  <a:txBody>
                    <a:bodyPr/>
                    <a:lstStyle/>
                    <a:p>
                      <a:pPr algn="ctr" rtl="0" fontAlgn="ctr"/>
                      <a:r>
                        <a:rPr lang="fa-IR" sz="1600" b="1" u="none" strike="noStrike" dirty="0" smtClean="0">
                          <a:effectLst/>
                          <a:cs typeface="2 Nazanin" panose="00000400000000000000" pitchFamily="2" charset="-78"/>
                        </a:rPr>
                        <a:t>17</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4،000،000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15/000/000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21،560،000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7"/>
                  </a:ext>
                </a:extLst>
              </a:tr>
              <a:tr h="518160">
                <a:tc>
                  <a:txBody>
                    <a:bodyPr/>
                    <a:lstStyle/>
                    <a:p>
                      <a:pPr algn="ctr" rtl="0" fontAlgn="ctr"/>
                      <a:r>
                        <a:rPr lang="fa-IR" sz="1600" b="1" u="none" strike="noStrike" dirty="0" smtClean="0">
                          <a:effectLst/>
                          <a:cs typeface="2 Nazanin" panose="00000400000000000000" pitchFamily="2" charset="-78"/>
                        </a:rPr>
                        <a:t>15</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5،000،000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6/000/000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20،553،000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8"/>
                  </a:ext>
                </a:extLst>
              </a:tr>
              <a:tr h="533400">
                <a:tc>
                  <a:txBody>
                    <a:bodyPr/>
                    <a:lstStyle/>
                    <a:p>
                      <a:pPr algn="ctr" rtl="0" fontAlgn="ctr"/>
                      <a:r>
                        <a:rPr lang="fa-IR" sz="1600" b="1" u="none" strike="noStrike" dirty="0" smtClean="0">
                          <a:effectLst/>
                          <a:cs typeface="2 Nazanin" panose="00000400000000000000" pitchFamily="2" charset="-78"/>
                        </a:rPr>
                        <a:t>4</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27،335،000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09"/>
                  </a:ext>
                </a:extLst>
              </a:tr>
              <a:tr h="533400">
                <a:tc>
                  <a:txBody>
                    <a:bodyPr/>
                    <a:lstStyle/>
                    <a:p>
                      <a:pPr algn="ctr" rtl="0" fontAlgn="ctr"/>
                      <a:r>
                        <a:rPr lang="fa-IR" sz="1600" b="1" u="none" strike="noStrike" dirty="0" smtClean="0">
                          <a:effectLst/>
                          <a:cs typeface="2 Nazanin" panose="00000400000000000000" pitchFamily="2" charset="-78"/>
                        </a:rPr>
                        <a:t>1</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1،000،000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a-IR" sz="1600" b="1" u="none" strike="noStrike" dirty="0" smtClean="0">
                          <a:effectLst/>
                          <a:cs typeface="2 Nazanin" panose="00000400000000000000" pitchFamily="2" charset="-78"/>
                        </a:rPr>
                        <a:t>6،500،000</a:t>
                      </a:r>
                      <a:endParaRPr lang="en-US" sz="1600" b="1" i="0" u="none" strike="noStrike" dirty="0" smtClean="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i="0" u="none" strike="noStrike" dirty="0" smtClean="0">
                          <a:solidFill>
                            <a:schemeClr val="dk1"/>
                          </a:solidFill>
                          <a:effectLst/>
                          <a:latin typeface="+mn-lt"/>
                          <a:cs typeface="2 Nazanin" panose="00000400000000000000" pitchFamily="2" charset="-78"/>
                        </a:rPr>
                        <a:t>1/000/000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tc>
                  <a:txBody>
                    <a:bodyPr/>
                    <a:lstStyle/>
                    <a:p>
                      <a:pPr algn="ctr" rtl="0" fontAlgn="ctr"/>
                      <a:r>
                        <a:rPr lang="fa-IR" sz="1600" b="1" u="none" strike="noStrike" dirty="0" smtClean="0">
                          <a:effectLst/>
                          <a:cs typeface="2 Nazanin" panose="00000400000000000000" pitchFamily="2" charset="-78"/>
                        </a:rPr>
                        <a:t>10،365،000</a:t>
                      </a:r>
                      <a:endParaRPr lang="en-US" sz="1600" b="1" i="0" u="none" strike="noStrike" dirty="0">
                        <a:solidFill>
                          <a:srgbClr val="000000"/>
                        </a:solidFill>
                        <a:effectLst/>
                        <a:latin typeface="2 Nazanin"/>
                        <a:cs typeface="2 Nazanin" panose="00000400000000000000" pitchFamily="2" charset="-78"/>
                      </a:endParaRPr>
                    </a:p>
                  </a:txBody>
                  <a:tcPr marL="6897" marR="6897" marT="6897"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74596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257800"/>
            <a:ext cx="6705600" cy="2057400"/>
          </a:xfrm>
        </p:spPr>
        <p:txBody>
          <a:bodyPr>
            <a:noAutofit/>
          </a:bodyPr>
          <a:lstStyle/>
          <a:p>
            <a:pPr algn="r" rtl="1"/>
            <a:r>
              <a:rPr lang="fa-IR" sz="3600" b="1" dirty="0" smtClean="0">
                <a:latin typeface="Traditional Arabic" panose="02020603050405020304" pitchFamily="18" charset="-78"/>
                <a:cs typeface="Traditional Arabic" panose="02020603050405020304" pitchFamily="18" charset="-78"/>
              </a:rPr>
              <a:t/>
            </a:r>
            <a:br>
              <a:rPr lang="fa-IR" sz="3600" b="1" dirty="0" smtClean="0">
                <a:latin typeface="Traditional Arabic" panose="02020603050405020304" pitchFamily="18" charset="-78"/>
                <a:cs typeface="Traditional Arabic" panose="02020603050405020304" pitchFamily="18" charset="-78"/>
              </a:rPr>
            </a:br>
            <a:r>
              <a:rPr lang="fa-IR" sz="3600" b="1" dirty="0">
                <a:latin typeface="Traditional Arabic" panose="02020603050405020304" pitchFamily="18" charset="-78"/>
                <a:cs typeface="Traditional Arabic" panose="02020603050405020304" pitchFamily="18" charset="-78"/>
              </a:rPr>
              <a:t/>
            </a:r>
            <a:br>
              <a:rPr lang="fa-IR" sz="3600" b="1" dirty="0">
                <a:latin typeface="Traditional Arabic" panose="02020603050405020304" pitchFamily="18" charset="-78"/>
                <a:cs typeface="Traditional Arabic" panose="02020603050405020304" pitchFamily="18" charset="-78"/>
              </a:rPr>
            </a:br>
            <a:r>
              <a:rPr lang="fa-IR" sz="3600" b="1" dirty="0" smtClean="0">
                <a:latin typeface="Traditional Arabic" panose="02020603050405020304" pitchFamily="18" charset="-78"/>
                <a:cs typeface="Traditional Arabic" panose="02020603050405020304" pitchFamily="18" charset="-78"/>
              </a:rPr>
              <a:t/>
            </a:r>
            <a:br>
              <a:rPr lang="fa-IR" sz="3600" b="1"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3600" dirty="0">
                <a:latin typeface="Traditional Arabic" panose="02020603050405020304" pitchFamily="18" charset="-78"/>
                <a:cs typeface="Traditional Arabic" panose="02020603050405020304" pitchFamily="18" charset="-78"/>
              </a:rPr>
              <a:t/>
            </a:r>
            <a:br>
              <a:rPr lang="fa-IR" sz="3600" dirty="0">
                <a:latin typeface="Traditional Arabic" panose="02020603050405020304" pitchFamily="18" charset="-78"/>
                <a:cs typeface="Traditional Arabic" panose="02020603050405020304" pitchFamily="18" charset="-78"/>
              </a:rPr>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با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برگزاری مجمع عمومی عادی نوبت دوم صندوق در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شهریور سال 97 اعضاء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هیات امناء و هیات مدیره جدید بشرح زیر انتخاب شدند</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3600" b="1" dirty="0" smtClean="0">
                <a:solidFill>
                  <a:schemeClr val="tx1">
                    <a:lumMod val="85000"/>
                    <a:lumOff val="15000"/>
                  </a:schemeClr>
                </a:solidFill>
                <a:latin typeface="Traditional Arabic" panose="02020603050405020304" pitchFamily="18" charset="-78"/>
                <a:cs typeface="Traditional Arabic" panose="02020603050405020304" pitchFamily="18" charset="-78"/>
              </a:rPr>
              <a:t/>
            </a:r>
            <a:br>
              <a:rPr lang="fa-IR" sz="3600" b="1" dirty="0" smtClean="0">
                <a:solidFill>
                  <a:schemeClr val="tx1">
                    <a:lumMod val="85000"/>
                    <a:lumOff val="15000"/>
                  </a:schemeClr>
                </a:solidFill>
                <a:latin typeface="Traditional Arabic" panose="02020603050405020304" pitchFamily="18" charset="-78"/>
                <a:cs typeface="Traditional Arabic" panose="02020603050405020304" pitchFamily="18" charset="-78"/>
              </a:rPr>
            </a:br>
            <a:r>
              <a:rPr lang="fa-IR" b="1" dirty="0" smtClean="0">
                <a:solidFill>
                  <a:schemeClr val="tx1">
                    <a:lumMod val="75000"/>
                    <a:lumOff val="25000"/>
                  </a:schemeClr>
                </a:solidFill>
                <a:latin typeface="Traditional Arabic" panose="02020603050405020304" pitchFamily="18" charset="-78"/>
                <a:cs typeface="2 Mitra" panose="00000400000000000000" pitchFamily="2" charset="-78"/>
              </a:rPr>
              <a:t>الف- </a:t>
            </a:r>
            <a:r>
              <a:rPr lang="fa-IR" b="1" dirty="0">
                <a:solidFill>
                  <a:schemeClr val="tx1">
                    <a:lumMod val="75000"/>
                    <a:lumOff val="25000"/>
                  </a:schemeClr>
                </a:solidFill>
                <a:latin typeface="Traditional Arabic" panose="02020603050405020304" pitchFamily="18" charset="-78"/>
                <a:cs typeface="2 Mitra" panose="00000400000000000000" pitchFamily="2" charset="-78"/>
              </a:rPr>
              <a:t>اعضاء هیات </a:t>
            </a:r>
            <a:r>
              <a:rPr lang="fa-IR" b="1" dirty="0" smtClean="0">
                <a:solidFill>
                  <a:schemeClr val="tx1">
                    <a:lumMod val="75000"/>
                    <a:lumOff val="25000"/>
                  </a:schemeClr>
                </a:solidFill>
                <a:latin typeface="Traditional Arabic" panose="02020603050405020304" pitchFamily="18" charset="-78"/>
                <a:cs typeface="2 Mitra" panose="00000400000000000000" pitchFamily="2" charset="-78"/>
              </a:rPr>
              <a:t>امناء</a:t>
            </a:r>
            <a:r>
              <a:rPr lang="en-US" sz="3600" dirty="0">
                <a:solidFill>
                  <a:schemeClr val="tx1">
                    <a:lumMod val="75000"/>
                    <a:lumOff val="25000"/>
                  </a:schemeClr>
                </a:solidFill>
                <a:latin typeface="Traditional Arabic" panose="02020603050405020304" pitchFamily="18" charset="-78"/>
                <a:cs typeface="Traditional Arabic" panose="02020603050405020304" pitchFamily="18" charset="-78"/>
              </a:rPr>
              <a:t/>
            </a:r>
            <a:br>
              <a:rPr lang="en-US" sz="3600" dirty="0">
                <a:solidFill>
                  <a:schemeClr val="tx1">
                    <a:lumMod val="75000"/>
                    <a:lumOff val="25000"/>
                  </a:schemeClr>
                </a:solidFill>
                <a:latin typeface="Traditional Arabic" panose="02020603050405020304" pitchFamily="18" charset="-78"/>
                <a:cs typeface="Traditional Arabic" panose="02020603050405020304" pitchFamily="18" charset="-78"/>
              </a:rPr>
            </a:b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جناب آقای دکتر محمود نیلی ریاست محترم دانشگاه به عنوان رئیس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هیأت امناء</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آقایان دکتر سعید یزدانی (جانشین رییس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هیأت امناء)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ساسان مهرانی، دکتر سعید حبیبا، دکتر مهدی ضرابی، دکتر سید رضا میرائی آشتیانی، دکتر محرم دولتشاهی پیروز و دکتر محمدجعفر جوادی ارجمند</a:t>
            </a:r>
            <a:r>
              <a:rPr lang="fa-IR" sz="2800" b="1" dirty="0">
                <a:solidFill>
                  <a:schemeClr val="tx1">
                    <a:lumMod val="75000"/>
                    <a:lumOff val="25000"/>
                  </a:schemeClr>
                </a:solidFill>
                <a:latin typeface="Traditional Arabic" panose="02020603050405020304" pitchFamily="18" charset="-78"/>
                <a:cs typeface="2 Mitra" panose="00000400000000000000" pitchFamily="2" charset="-78"/>
              </a:rPr>
              <a:t> </a:t>
            </a:r>
            <a:r>
              <a:rPr lang="en-US" sz="3600" dirty="0">
                <a:solidFill>
                  <a:schemeClr val="tx1">
                    <a:lumMod val="85000"/>
                    <a:lumOff val="15000"/>
                  </a:schemeClr>
                </a:solidFill>
                <a:latin typeface="Traditional Arabic" panose="02020603050405020304" pitchFamily="18" charset="-78"/>
                <a:cs typeface="Traditional Arabic" panose="02020603050405020304" pitchFamily="18" charset="-78"/>
              </a:rPr>
              <a:t/>
            </a:r>
            <a:br>
              <a:rPr lang="en-US" sz="3600" dirty="0">
                <a:solidFill>
                  <a:schemeClr val="tx1">
                    <a:lumMod val="85000"/>
                    <a:lumOff val="15000"/>
                  </a:schemeClr>
                </a:solidFill>
                <a:latin typeface="Traditional Arabic" panose="02020603050405020304" pitchFamily="18" charset="-78"/>
                <a:cs typeface="Traditional Arabic" panose="02020603050405020304" pitchFamily="18" charset="-78"/>
              </a:rPr>
            </a:br>
            <a:r>
              <a:rPr lang="fa-IR" sz="3600" b="1" dirty="0">
                <a:latin typeface="Traditional Arabic" panose="02020603050405020304" pitchFamily="18" charset="-78"/>
                <a:cs typeface="Traditional Arabic" panose="02020603050405020304" pitchFamily="18" charset="-78"/>
              </a:rPr>
              <a:t> </a:t>
            </a: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endParaRPr lang="en-US"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320663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990600"/>
            <a:ext cx="7086600" cy="4419600"/>
          </a:xfrm>
        </p:spPr>
        <p:txBody>
          <a:bodyPr>
            <a:noAutofit/>
          </a:bodyPr>
          <a:lstStyle/>
          <a:p>
            <a:pPr algn="r" rtl="1"/>
            <a:r>
              <a:rPr lang="fa-IR" sz="3600" b="1" dirty="0" smtClean="0">
                <a:latin typeface="Traditional Arabic" panose="02020603050405020304" pitchFamily="18" charset="-78"/>
                <a:cs typeface="Traditional Arabic" panose="02020603050405020304" pitchFamily="18" charset="-78"/>
              </a:rPr>
              <a:t/>
            </a:r>
            <a:br>
              <a:rPr lang="fa-IR" sz="3600" b="1" dirty="0" smtClean="0">
                <a:latin typeface="Traditional Arabic" panose="02020603050405020304" pitchFamily="18" charset="-78"/>
                <a:cs typeface="Traditional Arabic" panose="02020603050405020304" pitchFamily="18" charset="-78"/>
              </a:rPr>
            </a:br>
            <a:r>
              <a:rPr lang="fa-IR" sz="3600" b="1" dirty="0">
                <a:latin typeface="Traditional Arabic" panose="02020603050405020304" pitchFamily="18" charset="-78"/>
                <a:cs typeface="Traditional Arabic" panose="02020603050405020304" pitchFamily="18" charset="-78"/>
              </a:rPr>
              <a:t/>
            </a:r>
            <a:br>
              <a:rPr lang="fa-IR" sz="3600" b="1" dirty="0">
                <a:latin typeface="Traditional Arabic" panose="02020603050405020304" pitchFamily="18" charset="-78"/>
                <a:cs typeface="Traditional Arabic" panose="02020603050405020304" pitchFamily="18" charset="-78"/>
              </a:rPr>
            </a:br>
            <a:r>
              <a:rPr lang="ar-SA" sz="3200" b="1" dirty="0" smtClean="0">
                <a:solidFill>
                  <a:schemeClr val="tx1">
                    <a:lumMod val="75000"/>
                    <a:lumOff val="25000"/>
                  </a:schemeClr>
                </a:solidFill>
                <a:latin typeface="Traditional Arabic" panose="02020603050405020304" pitchFamily="18" charset="-78"/>
                <a:cs typeface="2 Mitra" panose="00000400000000000000" pitchFamily="2" charset="-78"/>
              </a:rPr>
              <a:t>ب- </a:t>
            </a:r>
            <a:r>
              <a:rPr lang="ar-SA" sz="3200" b="1" dirty="0">
                <a:solidFill>
                  <a:schemeClr val="tx1">
                    <a:lumMod val="75000"/>
                    <a:lumOff val="25000"/>
                  </a:schemeClr>
                </a:solidFill>
                <a:latin typeface="Traditional Arabic" panose="02020603050405020304" pitchFamily="18" charset="-78"/>
                <a:cs typeface="2 Mitra" panose="00000400000000000000" pitchFamily="2" charset="-78"/>
              </a:rPr>
              <a:t>اعضای هیأت مدیره و مدیرعامل صندوق </a:t>
            </a:r>
            <a:r>
              <a:rPr lang="ar-SA" sz="3200" b="1"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b="1"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a:solidFill>
                  <a:schemeClr val="tx1">
                    <a:lumMod val="75000"/>
                    <a:lumOff val="25000"/>
                  </a:schemeClr>
                </a:solidFill>
                <a:latin typeface="Traditional Arabic" panose="02020603050405020304" pitchFamily="18" charset="-78"/>
                <a:cs typeface="2 Mitra" panose="00000400000000000000" pitchFamily="2" charset="-78"/>
              </a:rPr>
              <a:t/>
            </a:r>
            <a:br>
              <a:rPr lang="en-US" sz="2800" dirty="0">
                <a:solidFill>
                  <a:schemeClr val="tx1">
                    <a:lumMod val="75000"/>
                    <a:lumOff val="25000"/>
                  </a:schemeClr>
                </a:solidFill>
                <a:latin typeface="Traditional Arabic" panose="02020603050405020304" pitchFamily="18" charset="-78"/>
                <a:cs typeface="2 Mitra" panose="00000400000000000000" pitchFamily="2" charset="-78"/>
              </a:rPr>
            </a:b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 </a:t>
            </a:r>
            <a:r>
              <a:rPr lang="ar-SA" sz="2800" dirty="0">
                <a:solidFill>
                  <a:schemeClr val="tx1">
                    <a:lumMod val="75000"/>
                    <a:lumOff val="25000"/>
                  </a:schemeClr>
                </a:solidFill>
                <a:latin typeface="Traditional Arabic" panose="02020603050405020304" pitchFamily="18" charset="-78"/>
                <a:cs typeface="2 Mitra" panose="00000400000000000000" pitchFamily="2" charset="-78"/>
              </a:rPr>
              <a:t>جمال </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رضائی(مدیرعامل</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و عضو موظف هیأت مدیره</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 </a:t>
            </a:r>
            <a:r>
              <a:rPr lang="ar-SA" sz="2800" dirty="0">
                <a:solidFill>
                  <a:schemeClr val="tx1">
                    <a:lumMod val="75000"/>
                    <a:lumOff val="25000"/>
                  </a:schemeClr>
                </a:solidFill>
                <a:latin typeface="Traditional Arabic" panose="02020603050405020304" pitchFamily="18" charset="-78"/>
                <a:cs typeface="2 Mitra" panose="00000400000000000000" pitchFamily="2" charset="-78"/>
              </a:rPr>
              <a:t>ساسان </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مهرانی</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(عضو موظف هیأت مدیره)،</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شاهین حیدری--- دکتر احمد</a:t>
            </a: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عاشوری،</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ar-SA"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 </a:t>
            </a: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محمد رضائیان--- دکترعلی طاهری میرقائد،</a:t>
            </a:r>
            <a:r>
              <a:rPr lang="en-US" sz="3600" dirty="0">
                <a:latin typeface="Traditional Arabic" panose="02020603050405020304" pitchFamily="18" charset="-78"/>
                <a:cs typeface="2 Mitra" panose="00000400000000000000" pitchFamily="2" charset="-78"/>
              </a:rPr>
              <a:t/>
            </a:r>
            <a:br>
              <a:rPr lang="en-US" sz="3600" dirty="0">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دکتر حسین عباسی نژاد--- دکتر جمال موسوی</a:t>
            </a: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endParaRPr lang="en-US"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88376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33400"/>
            <a:ext cx="6477000" cy="6400800"/>
          </a:xfrm>
        </p:spPr>
        <p:txBody>
          <a:bodyPr>
            <a:noAutofit/>
          </a:bodyPr>
          <a:lstStyle/>
          <a:p>
            <a:pPr algn="r" rtl="1"/>
            <a:r>
              <a:rPr lang="fa-IR" sz="3600" b="1" dirty="0" smtClean="0">
                <a:latin typeface="Traditional Arabic" panose="02020603050405020304" pitchFamily="18" charset="-78"/>
                <a:cs typeface="Traditional Arabic" panose="02020603050405020304" pitchFamily="18" charset="-78"/>
              </a:rPr>
              <a:t/>
            </a:r>
            <a:br>
              <a:rPr lang="fa-IR" sz="3600" b="1" dirty="0" smtClean="0">
                <a:latin typeface="Traditional Arabic" panose="02020603050405020304" pitchFamily="18" charset="-78"/>
                <a:cs typeface="Traditional Arabic" panose="02020603050405020304" pitchFamily="18" charset="-78"/>
              </a:rPr>
            </a:br>
            <a:r>
              <a:rPr lang="fa-IR" sz="3600" b="1" dirty="0">
                <a:latin typeface="Traditional Arabic" panose="02020603050405020304" pitchFamily="18" charset="-78"/>
                <a:cs typeface="Traditional Arabic" panose="02020603050405020304" pitchFamily="18" charset="-78"/>
              </a:rPr>
              <a:t/>
            </a:r>
            <a:br>
              <a:rPr lang="fa-IR" sz="3600" b="1" dirty="0">
                <a:latin typeface="Traditional Arabic" panose="02020603050405020304" pitchFamily="18" charset="-78"/>
                <a:cs typeface="Traditional Arabic" panose="02020603050405020304" pitchFamily="18" charset="-78"/>
              </a:rPr>
            </a:br>
            <a:r>
              <a:rPr lang="fa-IR" sz="3200" b="1" dirty="0" smtClean="0">
                <a:solidFill>
                  <a:schemeClr val="tx1">
                    <a:lumMod val="75000"/>
                    <a:lumOff val="25000"/>
                  </a:schemeClr>
                </a:solidFill>
                <a:latin typeface="Traditional Arabic" panose="02020603050405020304" pitchFamily="18" charset="-78"/>
                <a:cs typeface="2 Mitra" panose="00000400000000000000" pitchFamily="2" charset="-78"/>
              </a:rPr>
              <a:t>ج- </a:t>
            </a:r>
            <a:r>
              <a:rPr lang="fa-IR" sz="3200" b="1" dirty="0">
                <a:solidFill>
                  <a:schemeClr val="tx1">
                    <a:lumMod val="75000"/>
                    <a:lumOff val="25000"/>
                  </a:schemeClr>
                </a:solidFill>
                <a:latin typeface="Traditional Arabic" panose="02020603050405020304" pitchFamily="18" charset="-78"/>
                <a:cs typeface="2 Mitra" panose="00000400000000000000" pitchFamily="2" charset="-78"/>
              </a:rPr>
              <a:t>بازرس </a:t>
            </a:r>
            <a:r>
              <a:rPr lang="fa-IR" sz="2800" dirty="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a:solidFill>
                  <a:schemeClr val="tx1">
                    <a:lumMod val="75000"/>
                    <a:lumOff val="25000"/>
                  </a:schemeClr>
                </a:solidFill>
                <a:latin typeface="Traditional Arabic" panose="02020603050405020304" pitchFamily="18" charset="-78"/>
                <a:cs typeface="2 Mitra" panose="00000400000000000000" pitchFamily="2" charset="-78"/>
              </a:rPr>
            </a:br>
            <a: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t/>
            </a:r>
            <a:br>
              <a:rPr lang="fa-IR" sz="2800" dirty="0" smtClean="0">
                <a:solidFill>
                  <a:schemeClr val="tx1">
                    <a:lumMod val="75000"/>
                    <a:lumOff val="25000"/>
                  </a:schemeClr>
                </a:solidFill>
                <a:latin typeface="Traditional Arabic" panose="02020603050405020304" pitchFamily="18" charset="-78"/>
                <a:cs typeface="2 Mitra" panose="00000400000000000000" pitchFamily="2" charset="-78"/>
              </a:rPr>
            </a:br>
            <a:r>
              <a:rPr lang="en-US" sz="2800" dirty="0" smtClean="0">
                <a:solidFill>
                  <a:schemeClr val="tx1">
                    <a:lumMod val="75000"/>
                    <a:lumOff val="25000"/>
                  </a:schemeClr>
                </a:solidFill>
                <a:cs typeface="2 Mitra" panose="00000400000000000000" pitchFamily="2" charset="-78"/>
              </a:rPr>
              <a:t> </a:t>
            </a:r>
            <a:r>
              <a:rPr lang="fa-IR" sz="2800" dirty="0">
                <a:solidFill>
                  <a:schemeClr val="tx1">
                    <a:lumMod val="75000"/>
                    <a:lumOff val="25000"/>
                  </a:schemeClr>
                </a:solidFill>
                <a:cs typeface="2 Mitra" panose="00000400000000000000" pitchFamily="2" charset="-78"/>
              </a:rPr>
              <a:t>جناب آقای دکتر سید حسین مرجانمهر بعنوان بازرس اصلی و جناب آقای </a:t>
            </a:r>
            <a:r>
              <a:rPr lang="fa-IR" sz="2800" dirty="0" smtClean="0">
                <a:solidFill>
                  <a:schemeClr val="tx1">
                    <a:lumMod val="75000"/>
                    <a:lumOff val="25000"/>
                  </a:schemeClr>
                </a:solidFill>
                <a:cs typeface="2 Mitra" panose="00000400000000000000" pitchFamily="2" charset="-78"/>
              </a:rPr>
              <a:t>دکتر احمد سدید خوی بعنوان </a:t>
            </a:r>
            <a:r>
              <a:rPr lang="fa-IR" sz="2800" dirty="0">
                <a:solidFill>
                  <a:schemeClr val="tx1">
                    <a:lumMod val="75000"/>
                    <a:lumOff val="25000"/>
                  </a:schemeClr>
                </a:solidFill>
                <a:cs typeface="2 Mitra" panose="00000400000000000000" pitchFamily="2" charset="-78"/>
              </a:rPr>
              <a:t>بازرس علی­البدل</a:t>
            </a:r>
            <a:r>
              <a:rPr lang="fa-IR" sz="2800" dirty="0" smtClean="0">
                <a:solidFill>
                  <a:schemeClr val="tx1">
                    <a:lumMod val="75000"/>
                    <a:lumOff val="25000"/>
                  </a:schemeClr>
                </a:solidFill>
                <a:cs typeface="2 Mitra" panose="00000400000000000000" pitchFamily="2" charset="-78"/>
              </a:rPr>
              <a:t>.</a:t>
            </a:r>
            <a:br>
              <a:rPr lang="fa-IR" sz="2800" dirty="0" smtClean="0">
                <a:solidFill>
                  <a:schemeClr val="tx1">
                    <a:lumMod val="75000"/>
                    <a:lumOff val="25000"/>
                  </a:schemeClr>
                </a:solidFill>
                <a:cs typeface="2 Mitra" panose="00000400000000000000" pitchFamily="2" charset="-78"/>
              </a:rPr>
            </a:br>
            <a:r>
              <a:rPr lang="en-US" sz="2800" dirty="0">
                <a:solidFill>
                  <a:schemeClr val="tx1">
                    <a:lumMod val="75000"/>
                    <a:lumOff val="25000"/>
                  </a:schemeClr>
                </a:solidFill>
                <a:cs typeface="2 Mitra" panose="00000400000000000000" pitchFamily="2" charset="-78"/>
              </a:rPr>
              <a:t/>
            </a:r>
            <a:br>
              <a:rPr lang="en-US" sz="2800" dirty="0">
                <a:solidFill>
                  <a:schemeClr val="tx1">
                    <a:lumMod val="75000"/>
                    <a:lumOff val="25000"/>
                  </a:schemeClr>
                </a:solidFill>
                <a:cs typeface="2 Mitra" panose="00000400000000000000" pitchFamily="2" charset="-78"/>
              </a:rPr>
            </a:br>
            <a:r>
              <a:rPr lang="en-US" sz="3600" dirty="0"/>
              <a:t/>
            </a:r>
            <a:br>
              <a:rPr lang="en-US" sz="3600" dirty="0"/>
            </a:br>
            <a:r>
              <a:rPr lang="fa-IR" sz="3600" dirty="0" smtClean="0">
                <a:latin typeface="Traditional Arabic" panose="02020603050405020304" pitchFamily="18" charset="-78"/>
                <a:cs typeface="Traditional Arabic" panose="02020603050405020304" pitchFamily="18" charset="-78"/>
              </a:rPr>
              <a:t/>
            </a:r>
            <a:br>
              <a:rPr lang="fa-IR" sz="3600" dirty="0" smtClean="0">
                <a:latin typeface="Traditional Arabic" panose="02020603050405020304" pitchFamily="18" charset="-78"/>
                <a:cs typeface="Traditional Arabic" panose="02020603050405020304" pitchFamily="18" charset="-78"/>
              </a:rPr>
            </a:b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r>
              <a:rPr lang="en-US" sz="3600" dirty="0">
                <a:latin typeface="Traditional Arabic" panose="02020603050405020304" pitchFamily="18" charset="-78"/>
                <a:cs typeface="Traditional Arabic" panose="02020603050405020304" pitchFamily="18" charset="-78"/>
              </a:rPr>
              <a:t/>
            </a:r>
            <a:br>
              <a:rPr lang="en-US" sz="3600" dirty="0">
                <a:latin typeface="Traditional Arabic" panose="02020603050405020304" pitchFamily="18" charset="-78"/>
                <a:cs typeface="Traditional Arabic" panose="02020603050405020304" pitchFamily="18" charset="-78"/>
              </a:rPr>
            </a:br>
            <a:endParaRPr lang="en-US" sz="3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464906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1620</TotalTime>
  <Words>589</Words>
  <Application>Microsoft Office PowerPoint</Application>
  <PresentationFormat>On-screen Show (4:3)</PresentationFormat>
  <Paragraphs>150</Paragraphs>
  <Slides>42</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42</vt:i4>
      </vt:variant>
    </vt:vector>
  </HeadingPairs>
  <TitlesOfParts>
    <vt:vector size="58" baseType="lpstr">
      <vt:lpstr>Arial</vt:lpstr>
      <vt:lpstr>Calibri</vt:lpstr>
      <vt:lpstr>Traditional Arabic</vt:lpstr>
      <vt:lpstr>Estrangelo Edessa</vt:lpstr>
      <vt:lpstr>2 Zar</vt:lpstr>
      <vt:lpstr>B Mitra</vt:lpstr>
      <vt:lpstr>Times New Roman</vt:lpstr>
      <vt:lpstr>B Titr</vt:lpstr>
      <vt:lpstr>2 Titr</vt:lpstr>
      <vt:lpstr>Wingdings 2</vt:lpstr>
      <vt:lpstr>Century Schoolbook</vt:lpstr>
      <vt:lpstr>2 Nazanin</vt:lpstr>
      <vt:lpstr>Wingdings</vt:lpstr>
      <vt:lpstr>2 Mitra</vt:lpstr>
      <vt:lpstr>B Zar</vt:lpstr>
      <vt:lpstr>Oriel</vt:lpstr>
      <vt:lpstr>    گزارش  عملکرد  دو ساله   هیأت مدیره   صندوق رفاه اعضای هیأت علمی  دانشگاه تهران    آبان 99-97</vt:lpstr>
      <vt:lpstr> صندوق رفاه اعضای هیأت علمی دانشگاه تهران بر اساس مصوبه شماره 26104 ت/30881 مورخ 1382/6/4 هیأت محترم وزیران تشکیل گردیده و طی بخشنامه شماره 66/9395 مورخ 1385/6/22 از سوی ستاد امور رفاهی وزارت علوم، تحقیقات و فناوری به دانشگاهها و موسسات آموزشی عالی تابعه ابلاغ شده است.  صندوق در تاریخ 1385/2/23 در تهران تحت شماره 19674 و برابر آئین نامه موسسات غیر تجاری به ثبت رسیده است.</vt:lpstr>
      <vt:lpstr> الف) در زمان تصدی جناب آقای دکتر قندی بعنوان معاون محترم اداری و مالی دانشگاه تهران برای هر کدام از اعضاء هیأت علمی محترم دانشگاه تهران مبلغ 1،000،000 ریال پرداخت شده و متعاقباً این مبلغ از حقوق آنان کسر گردید و در سالهای بعد نیز به تفاوت هر یک از اعضا مبلغ 500 هزار تومان و یا یک میلیون تومان پرداخته اند که میانگین آنها به شرح جدول ذیل می باشد: </vt:lpstr>
      <vt:lpstr> ب) مساعدت دولت: صندوق بعنوان بزرگترین صندوق وزارت علوم شناخته میشود و برابر مصوبات مربوطه، از منابع دولتی جمعاً مبلغ هشت میلیارد ریال به صندوق پرداخت شده و بعد از آن تاریخ واریز دیگری از طرف دولت نداشته ایم و این مبلغ را نیز خواسته اند که برگردانده شود . </vt:lpstr>
      <vt:lpstr>  ج) با اجرای پروژه ابوریحان مبلغ یک میلیارد سود بین اعضا تقسیم و برگه سهام در سال 93 صادر گردید و امید است در پایان سال 99 با پایان یافتن پروژه های چیتگر و مروارید مجدداً با صدور برگه سهام سرمایه افراد را بروزرسانی و تحویل نمائیم.    </vt:lpstr>
      <vt:lpstr>PowerPoint Presentation</vt:lpstr>
      <vt:lpstr>                      با برگزاری مجمع عمومی عادی نوبت دوم صندوق در شهریور سال 97 اعضاء هیات امناء و هیات مدیره جدید بشرح زیر انتخاب شدند:  الف- اعضاء هیات امناء جناب آقای دکتر محمود نیلی ریاست محترم دانشگاه به عنوان رئیس هیأت امناء  آقایان دکتر سعید یزدانی (جانشین رییس هیأت امناء) ،  دکتر ساسان مهرانی، دکتر سعید حبیبا، دکتر مهدی ضرابی، دکتر سید رضا میرائی آشتیانی، دکتر محرم دولتشاهی پیروز و دکتر محمدجعفر جوادی ارجمند    </vt:lpstr>
      <vt:lpstr>  ب- اعضای هیأت مدیره و مدیرعامل صندوق    دکتر جمال رضائی(مدیرعامل و عضو موظف هیأت مدیره)،  دکتر ساسان مهرانی (عضو موظف هیأت مدیره)،  دکتر شاهین حیدری--- دکتر احمد عاشوری، دکتر محمد رضائیان--- دکترعلی طاهری میرقائد، دکتر حسین عباسی نژاد--- دکتر جمال موسوی </vt:lpstr>
      <vt:lpstr>  ج- بازرس    جناب آقای دکتر سید حسین مرجانمهر بعنوان بازرس اصلی و جناب آقای دکتر احمد سدید خوی بعنوان بازرس علی­البدل.      </vt:lpstr>
      <vt:lpstr> هیأت مدیره در مدت 24 ماه گذشته 37جلسه مستقل و 6 جلسه مشترک با هیأت امناءصندوق و 2جلسه با ریاست محترم دانشگاه برگزار نموده است . </vt:lpstr>
      <vt:lpstr>     تصویب آئین نامه عضویت در صندوق  آئین نامه عضویت صندوق در دی ماه 97 مورد تصویب قرار گرفت و کف حق عضویت برای اعضای جدید مبلغ سه میلیون تومان معین گردید که میتوانند یک میلیون تومان آن نقدی پرداخت و بقیه بصورت اقساط از حقوق آنان کسر گردد.  حق عضویت ماهانه برای همه اعضای صندوق مبلغ 50­ هزار تومان تصویب گردید که بطور ماهانه تا سقف یک میلیون تومان در بیست ماه  از حقوق آنان کسر گردد. این اقدام در اردیبهشت ماه انجام ولی در خرداد ماه مورد اعتراض برخی از اعضا قرار گرفت و به حساب اعضا برگشت داده شد و در مجمع عمومی مطرح و موافقت گردید با اعلام قبلی ازحقوق اعضای موافق از شهریورماه کسر گردد. </vt:lpstr>
      <vt:lpstr> راه اندازی سایت و کانال تلگرامی صندوق  سایت صندوق رفاه به آدرس https://pwf.ut.ac.ir/fa    و کانال تلگرامی به آدرس https://t.me/sandooghrefah   از سوی صندوق برای اطلاع رسانی اخبار، فعالیتها و برنامه های صندوق تأسیس گردید. لطفا به همکاران محترم آدرس سایت و کانال تلگرامی صندوق را معرفی فرمایید .  </vt:lpstr>
      <vt:lpstr> عملکرد دفتر حقوقی صندوق  1- تنظیم اساسنامه برای شرکت گردشگری 2- تنظیم آئین نامه برای تأسیس شعبات صندوق بر اساس اساسنامه 3- مشاوره در خصوص تنظیم قراردادهای صندوق، پاسخ به اظهارنامه ها، حضور در جلسات اعلامی صندوق با طرفین قرارداد 4- پیگیری و تشکیل جلسات در مورد تأسیس موسسه حقوقی برای صندوق وتنظیم قرارداد صلح 70% از سهام موسسه دادپیشگان  5- موارد ارجاعی صندوق جهت تهیه دادخواست و لوایح در مورد 11 پرونده و حضور در دادگاه ها  </vt:lpstr>
      <vt:lpstr>          تفاهم نامه های منعقده  1- تفاهم نامه همکاری با معاونت فرهنگی و اجتماعی دانشگاه تهران 2- تفاهم نامه همکاری با کانون جهانگردی و اتومبیلرانی جمهوری اسلامی ایران 3- تفاهم نامه همکاری با دانشکده مدیریت 4- تفاهم نامه همکاری با دانشکده تربیت بدنی درخصوص تشکیل دهکده سلامت    </vt:lpstr>
      <vt:lpstr>شرکت در جلسات مجمع عمومی دانشکده ها و پردیس ها   1- دانشکده الهیات 2- دانشکده کارآفرینی 3- دانشکده محیط زیست 4- دانشکده مطالعات جهان 5- دانشکده فنی کاسپین 6- دانشکده علوم و فنون 7- شورای معاونین اداری و مالی دانشگاه </vt:lpstr>
      <vt:lpstr>   تشکیل کارگروه های 4گانه در صندوق  به منظور برنامه ریزی و استفاده از نظرات همکاران و اعضای محترم صندوق مکاتبه ای با اعضا انجام و از ایشان در خصوص برنامه ها نظرسنجی و پیشنهادات واصله جمع بندی و کارگروههای 4گانه زمین و مسکن- گردشگری- سرمایه گذاری و سلامت تشکیل و با دعوت از برخی همکاران با تجربه و علاقمند جلسات کارگروه ها بصورت مستمر برگزار و طرح هایی در هر کارگروه مصوب و در دست برنامه ریزی و اقدام است که متعاقباً  اخبار ان به استحضار اعضای محترم خواهد رسید. </vt:lpstr>
      <vt:lpstr>PowerPoint Presentation</vt:lpstr>
      <vt:lpstr>      کارگروه گردشگری   *اخذ مجوز دفتر خدمات گردشگری و مسافرتی به نام دانش سفر نیکان  * برگزاری تور باکو بصورت اقساطی در چهار قسط مبلغ تور 2/500/000 تومان با پیش پرداخت 500/000 تومان  * برگزاری تور وین با توجه به نامه نگاری ها و تلاش های گروه گردشگری به تمامی 21 نفر از اساتید و خانواده های ایشان ویزای شینگن داده شد و سفر برگزار شد به مدت 5 شب و 6 روز به قیمت استثنایی 480 یورو+ پرواز  *برگزاری تور کویر مصر برای دانشجویان غیر ایرانی دانشگاه تهران  </vt:lpstr>
      <vt:lpstr>       * برنامه ریزی اولین تور رالی دانشگاه تهران همراه خانواده ها که با استقبال روبرو نگردید.   * پیگیری برای گرفتن نمایندگی صدور گواهینامه بین المللی از کانون اتومبیلرانی جمهوری اسلامی   * تعریف تورهای داخلی و خارجی برای مقاصد گردشگری در تاریخ تعطیلات بین ترم دانشگاه که به دلیل همه گیری بیماری کرونا کلیه سفرها و برنامه های شرکت های گردشگری از طرف وزارت گردشگری به حالت تعلیق درآمد.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پروژه چیتگر  کارهای انجام شده در دو سال گذشته:   * 15واحد مسکونی و 3 واحد تجاری فروخته شده است.  * بستن قرارداد سرویس و نگهداری سامانه قرائت از راه دور 420 کنتور دیجیتالی پروژه پارامیس با شرکت سهند الکتریک و راه اندازی سیستم نیرورسانی به واحد های تجاری و مسکونی برج پارامیس      </vt:lpstr>
      <vt:lpstr>   *اصلاح اسناد ملکی پارامیس با حذف واژه «موسسه» از ابتدای نام صندوق شامل پلاک های ثبتی 1863/13432 و 1863/12537 و 2064/7 طی یک بازه زمانی 3 ماهه از طریق اداره ثبت اسناد و املاک زیبادشت- سازمان ثبت شرکت ها و اخذ موافقت بلامانع بودن اصلاح از بانک سپه (99/3/5)  * اقدام جهت تجمیع اسناد ملکی پارامیس در یک پلاک ملکی مادر جهت تفکیک و اخذ 420 سند تک برگی برای مالکین تجاری و مسکونی برج پارامیس ارائه کار تجمیع در اداره ثبت اسناد و املاک زیبادشت و شهرداری منطقه 22 و نظام مهندسی و واحد حقوقی بانک سپه در دست اقدام میباشد.  *پیگیری رفع ایرادات آیتم آتش نشانی برج پارامیس که توسط مشاوران و کارشناسان سازمان آتش نشانی حدود 95 مورد طرح گردیده از مورخه 97/11/25 شروع و تاکنون هنوز بدلیل گستردگی ابعاد نواقص ادامه دارد.  </vt:lpstr>
      <vt:lpstr>     * پیگیری نصب آنتن رادیویی پست برق پارامیس از مورخه 98/12/13 با همکاری سه شرکت بزرگ تابش تابلو، سازمان مقررات تنظیم رادیویی و شرکت برق منطقه آزادی واحد دیسپاچینگ در دست اقدام است.  * صدور حکم قلع و قمع اضافه بنای پروژه چیتگر در کمیسیون ماده 100 بدلیل قریب 730 متر اضافه بنا که مورد اعتراض قرار گرفته و در دیوان عدالت اداری برای نقص حکم در حال رسیدگی است.   </vt:lpstr>
      <vt:lpstr>* دارایی موجود پروژه 580 پارکینگ (3 طبقه کامل)، 74 باب انباری و 20 واحد قریب 1100 متر مربع تجاری میباشد که مبلغ آنها جوابگوی بدهی صندوق میباشد .  * تاکنون قریب 22 میلیارد تومان اقساط وام پرداخت گردیده و نزدیک 60 میلیارد بدهی باقیمانده است .   </vt:lpstr>
      <vt:lpstr>PowerPoint Presentation</vt:lpstr>
      <vt:lpstr>                    </vt:lpstr>
      <vt:lpstr> * برق پروژه مروارید:   1- اخذ مجوز ساخت پست برق (جانمائی) از شهرداری و شرکت برق منطقه آزادی  2- ساخت تابلو کنتورهای برق جهت 150 واحد مسکونی پروژه   3- ساخت پست برق بر اساس نقشه و طرح واحد اجرایی شرکت برق   4- انتقال پست به واحد حقوقی شرکت توزیع برق تهران     </vt:lpstr>
      <vt:lpstr>  5- تجهیز پست برق توسط شرکت برق منطقه آزادی (کنتورها+ترانس ها)  6- اخذ تأییدیه سیستم برق پروژه از سازمان نظام مهندسی با پرداخت(283 میلیون تومان) به واحد مالی نظام مهندسی  7- اخذ مجوز حفاری از شهرداری منطقه 22 جهت کابل گذاری  8- جمع آوری برق موقت کارگاهی پروژه مروارید  و بالاخره برقدار شدن پروژه در مورخه 99/5/1     </vt:lpstr>
      <vt:lpstr>        * گاز پروژه مروارید:   1- اخذ جانمایی احداث ایستگاه گاز از واحد فنی و عمرانی شهرداری منطقه 22  2- ساخت ایستگاه گاز 1000 پوندی توسط پیمانکار شرکت گاز  3- اخذ تأییدیه ایستگاه گاز از واحد فنی و مهندسی شرکت گاز و تجهیز آن  4- اخذ مجوز حفاری لوله گذاری خط گاز و تفکیک آن از  خط اصلی و هدایت آن به داخل ایستگاه گاز        </vt:lpstr>
      <vt:lpstr>  5- اخذ مجوز حفر چاه های ارت ایستگاه گاز  6- اخذ تأییدیه از واحدهای فنی  مهندسی شرکت گاز در رابطه با نقشه های سیستم لوله کشی داخلی (فشار ضعیف) شرکت ایمن سرای بهمن  7- اخذ تأییدیه از سیستم لوله کشی داخلی طی 3 ماه از 9 ناظر سازمان نظام مهندسی شرکت گاز  8- اخذ معرفی نامه از شرکت گاز به نظام مهندسی و تحویل نامه بانضمام 9 نقشه از 27 نقشه لوله کشی داخلی واحدهای پروژه به سازمان نظام مهندسی واحد غرب تهران    </vt:lpstr>
      <vt:lpstr>     9- اخذ نامه از سازمان نظام مهندسی به تاریخ 99/6/12 جهت اداره گاز منطقه 15 تهران  10- 95% کارهای مربوط به سیستم گازرسانی پروژه مروارید انجام شده و 5% باقیمانده در حوزه کاری شرکت گاز شامل وصل کنتورها و تست می باشد که با نصب کنتورها (8 عدد) سیستم گازرسانی پروژه مروارید  مورد بهره برداری قرار گرفت.  11- از 150 واحد مجتمع 110 واحد آن تاکنون تحویل قطعی گردیده و در تعدادی از واحدها مالکان ساکن گردیده اند.      </vt:lpstr>
      <vt:lpstr> قابل توجه  *از 240 واحد مسکونی پروژه پارامیس 180 نفر واحد خود را تاکنون فروخته اند.  *از 161 واحد تجاری پروژه پارامیس تاکنون 141 نفر واحد خود را فروخته اند.  *از 150 واحد مسکونی پروژه مروارید تاکنون 65 نفر واحد خود را فروخته اند.    </vt:lpstr>
      <vt:lpstr>     فعالیت های پیش بینی شده در سال جاری:  1- صدور برگ سهام جدید برای دادن به اعضا تا پایان سال  2- ایجاد موسسه حقوقی برای ارائه خدمات حقوقی به همکاران  3- ایجاد فروشگاه دیجیتال (باشگاه اعضا)  4- جذب سرمایه گذار برای طرح های عمرانی رفاهی  از جمله تأسیس اکوکمپ باغ بقائی- زائر سرای مشهد  5- فعال نمودن کارگروه سرمایه گذاری  6- قرارداد همکاری با سپاه پاسداران کرج جهت تهاتر اموال  صندوق با بدهی بانکی  7- مذاکره با بانک سپه برای تهاتر بدهی ها و فک رهن اسناد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   گزارش هیات مدیره به اعضای محترم صندوق رفاه  اعضای هیات علمی دانشگاه تهران در مجمع عمومی (نوبت دوم)</dc:title>
  <dc:creator>test</dc:creator>
  <cp:lastModifiedBy>test</cp:lastModifiedBy>
  <cp:revision>460</cp:revision>
  <dcterms:created xsi:type="dcterms:W3CDTF">2019-07-10T08:59:37Z</dcterms:created>
  <dcterms:modified xsi:type="dcterms:W3CDTF">2020-11-09T11:48:59Z</dcterms:modified>
</cp:coreProperties>
</file>